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73" r:id="rId3"/>
    <p:sldId id="272" r:id="rId4"/>
    <p:sldId id="260" r:id="rId5"/>
    <p:sldId id="267" r:id="rId6"/>
    <p:sldId id="276" r:id="rId7"/>
    <p:sldId id="268" r:id="rId8"/>
    <p:sldId id="269" r:id="rId9"/>
    <p:sldId id="277" r:id="rId10"/>
    <p:sldId id="278" r:id="rId11"/>
    <p:sldId id="291" r:id="rId12"/>
    <p:sldId id="290" r:id="rId13"/>
    <p:sldId id="289" r:id="rId14"/>
    <p:sldId id="292" r:id="rId15"/>
    <p:sldId id="279" r:id="rId16"/>
    <p:sldId id="280" r:id="rId17"/>
    <p:sldId id="286" r:id="rId18"/>
    <p:sldId id="287" r:id="rId19"/>
    <p:sldId id="282" r:id="rId20"/>
    <p:sldId id="281" r:id="rId21"/>
    <p:sldId id="283" r:id="rId22"/>
    <p:sldId id="285" r:id="rId23"/>
    <p:sldId id="288" r:id="rId24"/>
    <p:sldId id="259" r:id="rId25"/>
    <p:sldId id="258" r:id="rId26"/>
    <p:sldId id="261" r:id="rId27"/>
    <p:sldId id="262" r:id="rId28"/>
    <p:sldId id="263" r:id="rId29"/>
    <p:sldId id="264" r:id="rId30"/>
    <p:sldId id="265" r:id="rId31"/>
    <p:sldId id="266" r:id="rId32"/>
    <p:sldId id="333" r:id="rId33"/>
    <p:sldId id="334" r:id="rId34"/>
    <p:sldId id="335" r:id="rId35"/>
    <p:sldId id="336" r:id="rId36"/>
    <p:sldId id="337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302" r:id="rId45"/>
    <p:sldId id="329" r:id="rId46"/>
    <p:sldId id="303" r:id="rId47"/>
    <p:sldId id="305" r:id="rId48"/>
    <p:sldId id="330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298" r:id="rId63"/>
    <p:sldId id="319" r:id="rId64"/>
    <p:sldId id="331" r:id="rId65"/>
    <p:sldId id="320" r:id="rId66"/>
    <p:sldId id="321" r:id="rId67"/>
    <p:sldId id="327" r:id="rId68"/>
    <p:sldId id="328" r:id="rId69"/>
    <p:sldId id="332" r:id="rId70"/>
    <p:sldId id="257" r:id="rId71"/>
  </p:sldIdLst>
  <p:sldSz cx="12192000" cy="6858000"/>
  <p:notesSz cx="6858000" cy="9144000"/>
  <p:embeddedFontLst>
    <p:embeddedFont>
      <p:font typeface="72" panose="020B0503030000000003" pitchFamily="34" charset="0"/>
      <p:regular r:id="rId74"/>
      <p:bold r:id="rId75"/>
      <p:italic r:id="rId76"/>
      <p:bold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Cascadia Code" panose="020B0604020202020204" charset="0"/>
      <p:regular r:id="rId83"/>
      <p:bold r:id="rId84"/>
    </p:embeddedFont>
    <p:embeddedFont>
      <p:font typeface="Rokkitt" panose="020B0604020202020204" charset="0"/>
      <p:regular r:id="rId85"/>
      <p:bold r:id="rId86"/>
    </p:embeddedFont>
    <p:embeddedFont>
      <p:font typeface="Rubik" panose="020B0604020202020204" charset="-79"/>
      <p:regular r:id="rId87"/>
      <p:bold r:id="rId88"/>
      <p:italic r:id="rId89"/>
      <p:boldItalic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73"/>
            <p14:sldId id="272"/>
          </p14:sldIdLst>
        </p14:section>
        <p14:section name="Bits" id="{6C3C4096-AEBE-488D-A72D-83AD1ECC2322}">
          <p14:sldIdLst>
            <p14:sldId id="260"/>
            <p14:sldId id="267"/>
            <p14:sldId id="276"/>
            <p14:sldId id="268"/>
            <p14:sldId id="269"/>
            <p14:sldId id="277"/>
            <p14:sldId id="278"/>
            <p14:sldId id="291"/>
            <p14:sldId id="290"/>
            <p14:sldId id="289"/>
            <p14:sldId id="292"/>
          </p14:sldIdLst>
        </p14:section>
        <p14:section name="Bits and Bits" id="{F0EDD05D-1477-40C1-8430-14EB14556426}">
          <p14:sldIdLst>
            <p14:sldId id="279"/>
            <p14:sldId id="280"/>
            <p14:sldId id="286"/>
            <p14:sldId id="287"/>
            <p14:sldId id="282"/>
            <p14:sldId id="281"/>
            <p14:sldId id="283"/>
            <p14:sldId id="285"/>
            <p14:sldId id="288"/>
          </p14:sldIdLst>
        </p14:section>
        <p14:section name="Characters" id="{64B4F2C2-E3C4-4C59-BAA7-25FEBF428DC1}">
          <p14:sldIdLst>
            <p14:sldId id="259"/>
            <p14:sldId id="258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Numero de Bits" id="{C59BCBC0-64B6-4DD3-B409-D297474B3A5E}">
          <p14:sldIdLst>
            <p14:sldId id="333"/>
            <p14:sldId id="334"/>
            <p14:sldId id="335"/>
            <p14:sldId id="336"/>
            <p14:sldId id="337"/>
          </p14:sldIdLst>
        </p14:section>
        <p14:section name="Sistema Decimal" id="{0152C5C4-49F5-49C2-96FA-74C210758462}">
          <p14:sldIdLst>
            <p14:sldId id="293"/>
            <p14:sldId id="294"/>
            <p14:sldId id="295"/>
            <p14:sldId id="296"/>
          </p14:sldIdLst>
        </p14:section>
        <p14:section name="Sistema Binario" id="{37740A83-7357-4B08-BFE6-1902ACE8D39B}">
          <p14:sldIdLst>
            <p14:sldId id="297"/>
            <p14:sldId id="299"/>
            <p14:sldId id="300"/>
            <p14:sldId id="302"/>
            <p14:sldId id="329"/>
            <p14:sldId id="303"/>
            <p14:sldId id="305"/>
            <p14:sldId id="330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Sistema Hexadecimal" id="{E462F7A0-C93C-42FD-B5D9-5040B3B4E32A}">
          <p14:sldIdLst>
            <p14:sldId id="298"/>
            <p14:sldId id="319"/>
            <p14:sldId id="331"/>
            <p14:sldId id="320"/>
            <p14:sldId id="321"/>
            <p14:sldId id="327"/>
            <p14:sldId id="328"/>
            <p14:sldId id="332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CA5"/>
    <a:srgbClr val="1282A2"/>
    <a:srgbClr val="F55D3E"/>
    <a:srgbClr val="14151A"/>
    <a:srgbClr val="E71E61"/>
    <a:srgbClr val="212738"/>
    <a:srgbClr val="FFFFFF"/>
    <a:srgbClr val="FEFCFB"/>
    <a:srgbClr val="715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2" autoAdjust="0"/>
    <p:restoredTop sz="94655" autoAdjust="0"/>
  </p:normalViewPr>
  <p:slideViewPr>
    <p:cSldViewPr showGuides="1">
      <p:cViewPr varScale="1">
        <p:scale>
          <a:sx n="69" d="100"/>
          <a:sy n="69" d="100"/>
        </p:scale>
        <p:origin x="452" y="60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889348@N07/2060715055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cid:77833835-A69D-4190-868E-DD87E76C986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teUW2sL7bc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2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Representación de Información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DA138B68-D1D7-47E4-A7DB-EC676229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b="59845"/>
          <a:stretch/>
        </p:blipFill>
        <p:spPr>
          <a:xfrm>
            <a:off x="0" y="0"/>
            <a:ext cx="12192000" cy="27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4876800" y="7124381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2956442" y="7696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0.8</a:t>
            </a:r>
            <a:endParaRPr lang="en-US" sz="36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3505200" y="5366968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3019599" y="394315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1.74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2886A-FECE-49B1-B215-F4EBB4841FCD}"/>
              </a:ext>
            </a:extLst>
          </p:cNvPr>
          <p:cNvSpPr txBox="1"/>
          <p:nvPr/>
        </p:nvSpPr>
        <p:spPr>
          <a:xfrm>
            <a:off x="5898403" y="5811557"/>
            <a:ext cx="6293597" cy="830997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Aunque la memoria sufrió una afectación externa, la información continúa consistente.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6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6172200" y="16002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Supongamos que ahora manejamos 4 rangos: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0.75V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0.76V hasta 1.50V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2 = De 1.51 hasta 2.25V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3 = De 2.26V hasta 3.0V</a:t>
            </a:r>
          </a:p>
        </p:txBody>
      </p:sp>
    </p:spTree>
    <p:extLst>
      <p:ext uri="{BB962C8B-B14F-4D97-AF65-F5344CB8AC3E}">
        <p14:creationId xmlns:p14="http://schemas.microsoft.com/office/powerpoint/2010/main" val="113987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2FD2A3-2AC0-4DF7-A0A9-09471A76806F}"/>
              </a:ext>
            </a:extLst>
          </p:cNvPr>
          <p:cNvGrpSpPr/>
          <p:nvPr/>
        </p:nvGrpSpPr>
        <p:grpSpPr>
          <a:xfrm rot="15759390">
            <a:off x="2529351" y="5482672"/>
            <a:ext cx="1120589" cy="1143637"/>
            <a:chOff x="7490012" y="26670"/>
            <a:chExt cx="1120589" cy="1143637"/>
          </a:xfrm>
        </p:grpSpPr>
        <p:pic>
          <p:nvPicPr>
            <p:cNvPr id="37" name="Graphic 36" descr="Magnet">
              <a:extLst>
                <a:ext uri="{FF2B5EF4-FFF2-40B4-BE49-F238E27FC236}">
                  <a16:creationId xmlns:a16="http://schemas.microsoft.com/office/drawing/2014/main" id="{057F37BD-F665-42B5-88B9-FE212FEC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4162927B-8339-4594-92ED-A9DC5B6BCE0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ABF6A99D-CDF9-40CE-80F9-D873DC34CE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611E395-D601-401D-B416-AD62287C98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E9E69F1-0AC0-4924-9CC0-AD3EF144273E}"/>
              </a:ext>
            </a:extLst>
          </p:cNvPr>
          <p:cNvSpPr/>
          <p:nvPr/>
        </p:nvSpPr>
        <p:spPr>
          <a:xfrm>
            <a:off x="3019599" y="4114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2.26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22AA40-27BB-46DC-8E9B-86C6843A4890}"/>
              </a:ext>
            </a:extLst>
          </p:cNvPr>
          <p:cNvGrpSpPr/>
          <p:nvPr/>
        </p:nvGrpSpPr>
        <p:grpSpPr>
          <a:xfrm>
            <a:off x="9296991" y="4315877"/>
            <a:ext cx="913217" cy="1002373"/>
            <a:chOff x="9754783" y="6160427"/>
            <a:chExt cx="913217" cy="10023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48B03-F36C-4291-A5EA-091F3B911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6440" y="6160427"/>
              <a:ext cx="891560" cy="10023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5BD0BD-E0BB-4ED0-8308-206917A6D22C}"/>
                </a:ext>
              </a:extLst>
            </p:cNvPr>
            <p:cNvCxnSpPr>
              <a:cxnSpLocks/>
            </p:cNvCxnSpPr>
            <p:nvPr/>
          </p:nvCxnSpPr>
          <p:spPr>
            <a:xfrm>
              <a:off x="9754783" y="6160427"/>
              <a:ext cx="913217" cy="9261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A9A3E8-FA34-47FB-9A96-D270C23F7766}"/>
              </a:ext>
            </a:extLst>
          </p:cNvPr>
          <p:cNvSpPr txBox="1"/>
          <p:nvPr/>
        </p:nvSpPr>
        <p:spPr>
          <a:xfrm>
            <a:off x="4018523" y="5569187"/>
            <a:ext cx="8071932" cy="1200329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Una pequeña modificación en uno de los valores afecta el contenido de los registros. Entre mas rangos haya, mayor el riesgo de corrupción de información.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 y Bytes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8379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CA74-70E4-4A0A-B451-B6198B2B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Byte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85D3-20A4-4350-91B3-41986AB7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38600"/>
            <a:ext cx="11582400" cy="609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grupo de 8 bits es conocido como un </a:t>
            </a:r>
            <a:r>
              <a:rPr lang="es-MX" b="1" dirty="0">
                <a:solidFill>
                  <a:srgbClr val="F55D3E"/>
                </a:solidFill>
              </a:rPr>
              <a:t>byte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14B94-D0CC-4782-A9F3-FA6CB63CED79}"/>
              </a:ext>
            </a:extLst>
          </p:cNvPr>
          <p:cNvSpPr/>
          <p:nvPr/>
        </p:nvSpPr>
        <p:spPr>
          <a:xfrm>
            <a:off x="381000" y="20574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97F0D-2018-4416-B9B4-B27D5AD9C72D}"/>
              </a:ext>
            </a:extLst>
          </p:cNvPr>
          <p:cNvSpPr/>
          <p:nvPr/>
        </p:nvSpPr>
        <p:spPr>
          <a:xfrm>
            <a:off x="36576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DBEA3-3D76-44F0-AC8D-8FC0F303C14F}"/>
              </a:ext>
            </a:extLst>
          </p:cNvPr>
          <p:cNvSpPr/>
          <p:nvPr/>
        </p:nvSpPr>
        <p:spPr>
          <a:xfrm>
            <a:off x="162770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6257C-EDA8-4913-A093-B4EF4EE7C5C1}"/>
              </a:ext>
            </a:extLst>
          </p:cNvPr>
          <p:cNvSpPr/>
          <p:nvPr/>
        </p:nvSpPr>
        <p:spPr>
          <a:xfrm>
            <a:off x="288965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3F3B2-8748-4D26-B0AA-B9B2AF1DC8F5}"/>
              </a:ext>
            </a:extLst>
          </p:cNvPr>
          <p:cNvSpPr/>
          <p:nvPr/>
        </p:nvSpPr>
        <p:spPr>
          <a:xfrm>
            <a:off x="4151604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7F4BE-CFB7-4D82-9362-9D80360969B8}"/>
              </a:ext>
            </a:extLst>
          </p:cNvPr>
          <p:cNvSpPr/>
          <p:nvPr/>
        </p:nvSpPr>
        <p:spPr>
          <a:xfrm>
            <a:off x="5413552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88F18-9189-4A9B-A24D-54E67C41B64F}"/>
              </a:ext>
            </a:extLst>
          </p:cNvPr>
          <p:cNvSpPr/>
          <p:nvPr/>
        </p:nvSpPr>
        <p:spPr>
          <a:xfrm>
            <a:off x="667550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79056-F60A-4EA2-8246-6DADF262D0EA}"/>
              </a:ext>
            </a:extLst>
          </p:cNvPr>
          <p:cNvSpPr/>
          <p:nvPr/>
        </p:nvSpPr>
        <p:spPr>
          <a:xfrm>
            <a:off x="793744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AB8C6-244C-4504-9673-D484D252F504}"/>
              </a:ext>
            </a:extLst>
          </p:cNvPr>
          <p:cNvSpPr/>
          <p:nvPr/>
        </p:nvSpPr>
        <p:spPr>
          <a:xfrm>
            <a:off x="919939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8F263-A8C3-41B0-BD14-FD100E800E60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Un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2948208" cy="413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DE4F6-6FD1-4FB2-A7AB-0250C2A70B1F}"/>
              </a:ext>
            </a:extLst>
          </p:cNvPr>
          <p:cNvSpPr txBox="1"/>
          <p:nvPr/>
        </p:nvSpPr>
        <p:spPr>
          <a:xfrm>
            <a:off x="5334000" y="2286000"/>
            <a:ext cx="579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50 Megabits por segundo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Dividimos entre 8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6.25 Megabytes por segundo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9026F0-6A80-4141-B886-B8017E3A06F2}"/>
              </a:ext>
            </a:extLst>
          </p:cNvPr>
          <p:cNvCxnSpPr/>
          <p:nvPr/>
        </p:nvCxnSpPr>
        <p:spPr>
          <a:xfrm>
            <a:off x="63246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F1FC0-047F-44EB-B788-AB3723D038BA}"/>
              </a:ext>
            </a:extLst>
          </p:cNvPr>
          <p:cNvCxnSpPr/>
          <p:nvPr/>
        </p:nvCxnSpPr>
        <p:spPr>
          <a:xfrm>
            <a:off x="70104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F646B-4EF2-4425-9B05-3219B5F8CD26}"/>
              </a:ext>
            </a:extLst>
          </p:cNvPr>
          <p:cNvCxnSpPr/>
          <p:nvPr/>
        </p:nvCxnSpPr>
        <p:spPr>
          <a:xfrm>
            <a:off x="76962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4C1934-FEBB-481C-8796-BA18DF8E6F78}"/>
              </a:ext>
            </a:extLst>
          </p:cNvPr>
          <p:cNvCxnSpPr/>
          <p:nvPr/>
        </p:nvCxnSpPr>
        <p:spPr>
          <a:xfrm>
            <a:off x="83820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7469C-17E5-4641-8E8E-C9531503BA89}"/>
              </a:ext>
            </a:extLst>
          </p:cNvPr>
          <p:cNvCxnSpPr/>
          <p:nvPr/>
        </p:nvCxnSpPr>
        <p:spPr>
          <a:xfrm>
            <a:off x="63246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91AB8-B730-4E3E-ABFD-9F4AC539259D}"/>
              </a:ext>
            </a:extLst>
          </p:cNvPr>
          <p:cNvCxnSpPr/>
          <p:nvPr/>
        </p:nvCxnSpPr>
        <p:spPr>
          <a:xfrm>
            <a:off x="70104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B9017-BCA4-4CE6-A70F-4CA38D9294D1}"/>
              </a:ext>
            </a:extLst>
          </p:cNvPr>
          <p:cNvCxnSpPr/>
          <p:nvPr/>
        </p:nvCxnSpPr>
        <p:spPr>
          <a:xfrm>
            <a:off x="76962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F474C7-E0DB-475D-BC23-30F78D9BA623}"/>
              </a:ext>
            </a:extLst>
          </p:cNvPr>
          <p:cNvCxnSpPr/>
          <p:nvPr/>
        </p:nvCxnSpPr>
        <p:spPr>
          <a:xfrm>
            <a:off x="83820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2E5C3-1F9C-4F95-A2EE-38D1952E39B5}"/>
              </a:ext>
            </a:extLst>
          </p:cNvPr>
          <p:cNvSpPr/>
          <p:nvPr/>
        </p:nvSpPr>
        <p:spPr>
          <a:xfrm>
            <a:off x="762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Métrico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898F69-3564-4FD0-A526-0FD3CC394A52}"/>
              </a:ext>
            </a:extLst>
          </p:cNvPr>
          <p:cNvSpPr/>
          <p:nvPr/>
        </p:nvSpPr>
        <p:spPr>
          <a:xfrm>
            <a:off x="88392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JEDEC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3A1307-DE63-4095-B06F-1125534A50D3}"/>
              </a:ext>
            </a:extLst>
          </p:cNvPr>
          <p:cNvSpPr/>
          <p:nvPr/>
        </p:nvSpPr>
        <p:spPr>
          <a:xfrm>
            <a:off x="4953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IEC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329CD449-DA80-4EE4-B3E4-CB8365EA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200" y="4498200"/>
            <a:ext cx="1978800" cy="1978800"/>
          </a:xfrm>
          <a:prstGeom prst="rect">
            <a:avLst/>
          </a:prstGeom>
        </p:spPr>
      </p:pic>
      <p:pic>
        <p:nvPicPr>
          <p:cNvPr id="8" name="Graphic 7" descr="Confused face with no fill">
            <a:extLst>
              <a:ext uri="{FF2B5EF4-FFF2-40B4-BE49-F238E27FC236}">
                <a16:creationId xmlns:a16="http://schemas.microsoft.com/office/drawing/2014/main" id="{C8F3758F-5A94-4DAD-ACEB-F94D73B02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6109" y="4343400"/>
            <a:ext cx="21336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51658-1C5A-4B08-9E45-3DBE6F6B51A1}"/>
              </a:ext>
            </a:extLst>
          </p:cNvPr>
          <p:cNvSpPr txBox="1"/>
          <p:nvPr/>
        </p:nvSpPr>
        <p:spPr>
          <a:xfrm>
            <a:off x="1600200" y="304800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La diferencia entre estos sistemas es si la memoria se mide en potencias de dos, o potencias de 10.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8247" r="-100316" b="-5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10417" r="-100316" b="-4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07216" r="-100316" b="-3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7216" r="-100316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2500" r="-100316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600000" r="-100316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46D37F2-CC39-401C-9A79-634C5232F64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Métrico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2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951C-A2DC-4007-A6AC-13DFCED5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962"/>
            <a:ext cx="10515600" cy="2124075"/>
          </a:xfrm>
        </p:spPr>
        <p:txBody>
          <a:bodyPr/>
          <a:lstStyle/>
          <a:p>
            <a:pPr algn="ctr"/>
            <a:r>
              <a:rPr lang="es-MX" dirty="0"/>
              <a:t>¿Qué lenguaje hablan las computadoras?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=1024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9375" r="-200474" b="-5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07216" r="-200474" b="-4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10417" r="-200474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6186" r="-200474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1458" r="-200474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98980" r="-200474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92C5348-1B95-4D46-BDB8-AC492D0E0D0F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7D5533-6E82-496B-B6BC-0B9414CC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72A441E3-1D3D-4FAA-B319-D48EBCC121BB">
            <a:extLst>
              <a:ext uri="{FF2B5EF4-FFF2-40B4-BE49-F238E27FC236}">
                <a16:creationId xmlns:a16="http://schemas.microsoft.com/office/drawing/2014/main" id="{C8E08FCD-247A-4E8E-839B-3047B0A6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"/>
            <a:ext cx="2328939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2A441E3-1D3D-4FAA-B319-D48EBCC121BB">
            <a:extLst>
              <a:ext uri="{FF2B5EF4-FFF2-40B4-BE49-F238E27FC236}">
                <a16:creationId xmlns:a16="http://schemas.microsoft.com/office/drawing/2014/main" id="{45FDE850-35CF-4BB5-ADAE-EC5AF9AC2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t="18823" r="6424" b="76471"/>
          <a:stretch>
            <a:fillRect/>
          </a:stretch>
        </p:blipFill>
        <p:spPr bwMode="auto">
          <a:xfrm>
            <a:off x="3223504" y="1475065"/>
            <a:ext cx="4800600" cy="7619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6F62C-1B49-49A3-8601-0BB0A968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04" y="740271"/>
            <a:ext cx="3846897" cy="537745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9916F-A2A9-4A81-A37D-A1F99D608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0484" r="36614" b="49597"/>
          <a:stretch/>
        </p:blipFill>
        <p:spPr>
          <a:xfrm>
            <a:off x="3098314" y="3657600"/>
            <a:ext cx="5051013" cy="1219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C231DDC-01E3-42CC-BAD0-8C9F9A06CE48}"/>
              </a:ext>
            </a:extLst>
          </p:cNvPr>
          <p:cNvGrpSpPr/>
          <p:nvPr/>
        </p:nvGrpSpPr>
        <p:grpSpPr>
          <a:xfrm>
            <a:off x="2820568" y="1548482"/>
            <a:ext cx="351571" cy="726668"/>
            <a:chOff x="2820568" y="1548482"/>
            <a:chExt cx="351571" cy="72666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0718DC-3A23-4516-B23A-2BC4A477E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568" y="1548482"/>
              <a:ext cx="351571" cy="30756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F6E549-2F29-4943-A1C9-36906790E1CD}"/>
                </a:ext>
              </a:extLst>
            </p:cNvPr>
            <p:cNvCxnSpPr>
              <a:cxnSpLocks/>
            </p:cNvCxnSpPr>
            <p:nvPr/>
          </p:nvCxnSpPr>
          <p:spPr>
            <a:xfrm>
              <a:off x="2820568" y="1856050"/>
              <a:ext cx="351571" cy="41910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27E147-02B8-431D-BAE1-C4472D9AC647}"/>
              </a:ext>
            </a:extLst>
          </p:cNvPr>
          <p:cNvGrpSpPr/>
          <p:nvPr/>
        </p:nvGrpSpPr>
        <p:grpSpPr>
          <a:xfrm rot="10800000">
            <a:off x="7885248" y="3886213"/>
            <a:ext cx="490427" cy="761971"/>
            <a:chOff x="4812917" y="2456054"/>
            <a:chExt cx="490427" cy="7619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75A095-C689-4688-9F1E-172AA3185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688" y="2456054"/>
              <a:ext cx="361165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696ACE-F1CA-434D-A4CD-05F36FCC88E5}"/>
                </a:ext>
              </a:extLst>
            </p:cNvPr>
            <p:cNvCxnSpPr>
              <a:cxnSpLocks/>
            </p:cNvCxnSpPr>
            <p:nvPr/>
          </p:nvCxnSpPr>
          <p:spPr>
            <a:xfrm>
              <a:off x="4812917" y="2837039"/>
              <a:ext cx="490427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00CD3-A41D-4A3D-A9C8-BAF1EC91A8E9}"/>
              </a:ext>
            </a:extLst>
          </p:cNvPr>
          <p:cNvSpPr txBox="1"/>
          <p:nvPr/>
        </p:nvSpPr>
        <p:spPr>
          <a:xfrm>
            <a:off x="3469058" y="447748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Mac OS utiliza el sistema métrico (potencias de 10) para medir los archivos.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6D3B8-CF66-4325-B343-1D69990712BB}"/>
              </a:ext>
            </a:extLst>
          </p:cNvPr>
          <p:cNvSpPr txBox="1"/>
          <p:nvPr/>
        </p:nvSpPr>
        <p:spPr>
          <a:xfrm>
            <a:off x="3454792" y="5155730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Windows utiliza el sistema binario JEDEC (potencias de 2) para medir los archivos.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1176"/>
            <a:ext cx="3200400" cy="4485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E2BAD-95BC-4033-ACE7-D2E4C1599D74}"/>
              </a:ext>
            </a:extLst>
          </p:cNvPr>
          <p:cNvSpPr txBox="1"/>
          <p:nvPr/>
        </p:nvSpPr>
        <p:spPr>
          <a:xfrm>
            <a:off x="4567186" y="1987421"/>
            <a:ext cx="731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50 Megabits por segundo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6.25 Megabytes por segundo (sistema decimal)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Mebibytes por segundo (sistema IEC)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Megabytes por segundo (sistema JEDEC)</a:t>
            </a:r>
          </a:p>
        </p:txBody>
      </p:sp>
    </p:spTree>
    <p:extLst>
      <p:ext uri="{BB962C8B-B14F-4D97-AF65-F5344CB8AC3E}">
        <p14:creationId xmlns:p14="http://schemas.microsoft.com/office/powerpoint/2010/main" val="14872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2FC54-CFAF-4123-952B-AE09BD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23900"/>
            <a:ext cx="92846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0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Caracteres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964E-6FFD-456A-81A2-1AD2145C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7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transmitir información escrita, los humanos utilizamos un alfabeto, o un conjunto de símbolos. Cada símbolo es denominado un </a:t>
            </a:r>
            <a:r>
              <a:rPr lang="es-ES" b="1" dirty="0" err="1">
                <a:solidFill>
                  <a:srgbClr val="F55D3E"/>
                </a:solidFill>
              </a:rPr>
              <a:t>caracter</a:t>
            </a:r>
            <a:r>
              <a:rPr lang="es-ES" dirty="0"/>
              <a:t>.</a:t>
            </a:r>
          </a:p>
          <a:p>
            <a:pPr marL="0" indent="0">
              <a:buNone/>
            </a:pPr>
            <a:br>
              <a:rPr lang="es-ES" dirty="0"/>
            </a:br>
            <a:r>
              <a:rPr lang="es-ES" dirty="0"/>
              <a:t>Cada </a:t>
            </a:r>
            <a:r>
              <a:rPr lang="es-ES" dirty="0" err="1"/>
              <a:t>caracter</a:t>
            </a:r>
            <a:r>
              <a:rPr lang="es-ES" dirty="0"/>
              <a:t> tiene algún significado: sonidos, pausas, números, sentimientos,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alfabéticos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Representan las 26 letras del alfabeto inglés.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“a” hasta la “z”,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mayúsculas</a:t>
            </a:r>
            <a:r>
              <a:rPr lang="en-US" dirty="0"/>
              <a:t> y </a:t>
            </a:r>
            <a:r>
              <a:rPr lang="en-US" dirty="0" err="1"/>
              <a:t>minúsculas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BE93FB-ED69-428B-8A54-51D0B692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8537"/>
            <a:ext cx="5972199" cy="41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4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Caracteres Numéricos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/>
              <a:t>Representan los números de base decimal. Desde “0” hasta el “9”.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Picture 6" descr="A picture containing box, drawing&#10;&#10;Description automatically generated">
            <a:extLst>
              <a:ext uri="{FF2B5EF4-FFF2-40B4-BE49-F238E27FC236}">
                <a16:creationId xmlns:a16="http://schemas.microsoft.com/office/drawing/2014/main" id="{3BD4DBEE-A598-4E4A-A54D-AA2B3643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86000"/>
            <a:ext cx="703644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2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Especiales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Estos caracteres forman parte de alfabetos de otros lenguajes como el español, francés, alemán, etc. También incluye símbolos que indican énfasis, preguntas, enumeraciones, etc. </a:t>
            </a:r>
          </a:p>
          <a:p>
            <a:r>
              <a:rPr lang="pt-BR" dirty="0"/>
              <a:t>SPACE</a:t>
            </a:r>
          </a:p>
          <a:p>
            <a:r>
              <a:rPr lang="pt-BR" dirty="0"/>
              <a:t>() {} [] &lt; &gt;</a:t>
            </a:r>
          </a:p>
          <a:p>
            <a:r>
              <a:rPr lang="pt-BR" dirty="0"/>
              <a:t>@</a:t>
            </a:r>
          </a:p>
          <a:p>
            <a:r>
              <a:rPr lang="pt-BR" dirty="0"/>
              <a:t>¡ ! ¿ ?</a:t>
            </a:r>
          </a:p>
          <a:p>
            <a:r>
              <a:rPr lang="pt-BR" dirty="0"/>
              <a:t>, . ;</a:t>
            </a:r>
          </a:p>
          <a:p>
            <a:r>
              <a:rPr lang="pt-BR" dirty="0"/>
              <a:t>= + - / * %</a:t>
            </a:r>
          </a:p>
          <a:p>
            <a:r>
              <a:rPr lang="pt-BR" dirty="0"/>
              <a:t>Ñ ß á ë î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11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de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Son caracteres que no tienen representación gráfica pero sirven de control para indicar espacios tabulados, segmentos, saltos de línea, etc.</a:t>
            </a:r>
          </a:p>
          <a:p>
            <a:r>
              <a:rPr lang="en-US" dirty="0"/>
              <a:t>TAB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BELL</a:t>
            </a:r>
          </a:p>
          <a:p>
            <a:r>
              <a:rPr lang="en-US" dirty="0"/>
              <a:t>Backspace</a:t>
            </a:r>
          </a:p>
          <a:p>
            <a:r>
              <a:rPr lang="en-US" dirty="0"/>
              <a:t>Line Feed</a:t>
            </a:r>
          </a:p>
          <a:p>
            <a:r>
              <a:rPr lang="en-US" dirty="0"/>
              <a:t>Carriage Return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591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74665F65-EFAC-4F09-B034-C49E85FE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6200" y="1752600"/>
            <a:ext cx="3810001" cy="3810001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18A25764-03CB-461C-B463-8C37F9DC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5456">
            <a:off x="4432662" y="3138692"/>
            <a:ext cx="910181" cy="910181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87082084-A9B6-46C1-A3EC-7AB93717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7738" y="2819401"/>
            <a:ext cx="927967" cy="9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72E90-32DC-4905-8ACA-7EF5043A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8" y="2812045"/>
            <a:ext cx="1526010" cy="1526010"/>
          </a:xfrm>
          <a:prstGeom prst="rect">
            <a:avLst/>
          </a:prstGeom>
        </p:spPr>
      </p:pic>
      <p:pic>
        <p:nvPicPr>
          <p:cNvPr id="14" name="Graphic 13" descr="Circle with right arrow">
            <a:extLst>
              <a:ext uri="{FF2B5EF4-FFF2-40B4-BE49-F238E27FC236}">
                <a16:creationId xmlns:a16="http://schemas.microsoft.com/office/drawing/2014/main" id="{41529F51-D184-4379-BD5E-8994777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41600" y="3290168"/>
            <a:ext cx="914400" cy="914400"/>
          </a:xfrm>
          <a:prstGeom prst="rect">
            <a:avLst/>
          </a:prstGeom>
        </p:spPr>
      </p:pic>
      <p:pic>
        <p:nvPicPr>
          <p:cNvPr id="16" name="Graphic 15" descr="Circle with right arrow">
            <a:extLst>
              <a:ext uri="{FF2B5EF4-FFF2-40B4-BE49-F238E27FC236}">
                <a16:creationId xmlns:a16="http://schemas.microsoft.com/office/drawing/2014/main" id="{9DA7ABB2-102C-4018-91FE-B4FBFD181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382000" y="32260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51F9E2-B000-4945-A5C8-32C5C54EEA79}"/>
              </a:ext>
            </a:extLst>
          </p:cNvPr>
          <p:cNvSpPr txBox="1"/>
          <p:nvPr/>
        </p:nvSpPr>
        <p:spPr>
          <a:xfrm>
            <a:off x="9748736" y="1874728"/>
            <a:ext cx="2133600" cy="3108543"/>
          </a:xfrm>
          <a:prstGeom prst="rect">
            <a:avLst/>
          </a:prstGeom>
          <a:solidFill>
            <a:srgbClr val="212738"/>
          </a:solidFill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101010010100100100100100101001001001001010010010010001001100110</a:t>
            </a:r>
            <a:endParaRPr lang="en-US" sz="2800" dirty="0">
              <a:solidFill>
                <a:schemeClr val="accent6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BC5F2-AAC0-4BB6-BD36-702841DBF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18" y="685800"/>
            <a:ext cx="1526010" cy="1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4B6E7-D4E8-4F92-9B08-292EBB64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19" y="4938291"/>
            <a:ext cx="1526009" cy="15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ACC96-3BCE-47E4-82E7-5DA332F1A731}"/>
              </a:ext>
            </a:extLst>
          </p:cNvPr>
          <p:cNvSpPr txBox="1"/>
          <p:nvPr/>
        </p:nvSpPr>
        <p:spPr>
          <a:xfrm>
            <a:off x="3352800" y="5473005"/>
            <a:ext cx="8864600" cy="954107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FFFFFF"/>
                </a:solidFill>
              </a:rPr>
              <a:t>Para poder interpretar archivos, las computadoras utilizan el </a:t>
            </a:r>
            <a:r>
              <a:rPr lang="es-MX" sz="2800" b="1" dirty="0">
                <a:solidFill>
                  <a:srgbClr val="FFFFFF"/>
                </a:solidFill>
              </a:rPr>
              <a:t>lenguaje binario </a:t>
            </a:r>
            <a:r>
              <a:rPr lang="es-MX" sz="2800" dirty="0">
                <a:solidFill>
                  <a:srgbClr val="FFFFFF"/>
                </a:solidFill>
              </a:rPr>
              <a:t>basado en bits.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gráficos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de </a:t>
            </a:r>
            <a:r>
              <a:rPr lang="en-US" dirty="0" err="1"/>
              <a:t>alfabetos</a:t>
            </a:r>
            <a:r>
              <a:rPr lang="en-US" dirty="0"/>
              <a:t> chinos, </a:t>
            </a:r>
            <a:r>
              <a:rPr lang="en-US" dirty="0" err="1"/>
              <a:t>japoneses</a:t>
            </a:r>
            <a:r>
              <a:rPr lang="en-US" dirty="0"/>
              <a:t>, </a:t>
            </a:r>
            <a:r>
              <a:rPr lang="en-US" dirty="0" err="1"/>
              <a:t>árabes</a:t>
            </a:r>
            <a:r>
              <a:rPr lang="en-US" dirty="0"/>
              <a:t>, emojis, e </a:t>
            </a:r>
            <a:r>
              <a:rPr lang="en-US" dirty="0" err="1"/>
              <a:t>íconos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. </a:t>
            </a:r>
            <a:r>
              <a:rPr lang="es-ES" dirty="0"/>
              <a:t>También podemos incluir </a:t>
            </a:r>
            <a:r>
              <a:rPr lang="es-ES" dirty="0" err="1"/>
              <a:t>emojis</a:t>
            </a:r>
            <a:r>
              <a:rPr lang="es-ES" dirty="0"/>
              <a:t> en esta categoría.</a:t>
            </a:r>
          </a:p>
          <a:p>
            <a:r>
              <a:rPr lang="en-US" dirty="0"/>
              <a:t>® ₿ ℗ ☺</a:t>
            </a:r>
          </a:p>
          <a:p>
            <a:r>
              <a:rPr lang="ja-JP" altLang="en-US" dirty="0"/>
              <a:t>→㱺☞⇏➴⤱☃★</a:t>
            </a:r>
            <a:endParaRPr lang="es-MX" altLang="ja-JP" dirty="0"/>
          </a:p>
          <a:p>
            <a:r>
              <a:rPr lang="en-US" dirty="0"/>
              <a:t>Emojis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A6A79-9F7F-447A-809B-9DAD2644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80" y="3611908"/>
            <a:ext cx="3898238" cy="28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4EA368-8064-4F38-8769-BB36CFCE85B1}"/>
              </a:ext>
            </a:extLst>
          </p:cNvPr>
          <p:cNvSpPr/>
          <p:nvPr/>
        </p:nvSpPr>
        <p:spPr>
          <a:xfrm>
            <a:off x="0" y="0"/>
            <a:ext cx="4636008" cy="685799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38760"/>
            <a:ext cx="3987078" cy="1676603"/>
          </a:xfrm>
        </p:spPr>
        <p:txBody>
          <a:bodyPr>
            <a:normAutofit/>
          </a:bodyPr>
          <a:lstStyle/>
          <a:p>
            <a:r>
              <a:rPr lang="en-US" sz="4500" dirty="0"/>
              <a:t>Character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438401"/>
            <a:ext cx="4114800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En Windows, puedes acceder a la lista de los íconos disponibles con el programa "</a:t>
            </a:r>
            <a:r>
              <a:rPr lang="es-ES" dirty="0" err="1"/>
              <a:t>Character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".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0912F3-8A66-4F01-AFD0-345E776E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5581" b="4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065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3AC8-36B5-4114-AF1F-9AC475EE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D4DBA-D64F-49A8-92BA-745A6BBDB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84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EBA-0A43-416B-9FD5-6F3A427A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Codificación de Información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Podemos expresar la cantidad de valores </a:t>
                </a:r>
                <a:r>
                  <a:rPr lang="es-MX" dirty="0" err="1"/>
                  <a:t>representanbles</a:t>
                </a:r>
                <a:r>
                  <a:rPr lang="es-MX" dirty="0"/>
                  <a:t> “M” en función de la cantidad de bits “n” con la siguiente relación:</a:t>
                </a:r>
              </a:p>
              <a:p>
                <a:pPr marL="0" indent="0">
                  <a:buNone/>
                </a:pPr>
                <a:endParaRPr lang="es-MX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Por </a:t>
                </a:r>
                <a:r>
                  <a:rPr lang="en-US" dirty="0" err="1"/>
                  <a:t>ejemplo</a:t>
                </a:r>
                <a:r>
                  <a:rPr lang="en-US" dirty="0"/>
                  <a:t>, con un byte (8 bits) se </a:t>
                </a:r>
                <a:r>
                  <a:rPr lang="en-US" dirty="0" err="1"/>
                  <a:t>pueden</a:t>
                </a:r>
                <a:r>
                  <a:rPr lang="en-US" dirty="0"/>
                  <a:t> </a:t>
                </a:r>
                <a:r>
                  <a:rPr lang="en-US" dirty="0" err="1"/>
                  <a:t>representar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01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68EA-B236-45C4-9967-B698631C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Codificación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/>
                  <a:t>Podemos despejar la ecuación para obtener la cantidad mínima para representar un grupo de valores, por ejemplo: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3.32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Por ejemplo, para codificar el siguiente alfabeto: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0,1,2,3,4,5,6,7,8,9</m:t>
                          </m:r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n-US" dirty="0"/>
                  <a:t>Se </a:t>
                </a:r>
                <a:r>
                  <a:rPr lang="en-US" dirty="0" err="1"/>
                  <a:t>necesitan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≥3.32 ∙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≥3.32</m:t>
                      </m:r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  <a:blipFill>
                <a:blip r:embed="rId2"/>
                <a:stretch>
                  <a:fillRect l="-1053" t="-1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14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30480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Otra forma…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A02B-1534-4529-A0F5-102FD1910D54}"/>
              </a:ext>
            </a:extLst>
          </p:cNvPr>
          <p:cNvGrpSpPr/>
          <p:nvPr/>
        </p:nvGrpSpPr>
        <p:grpSpPr>
          <a:xfrm>
            <a:off x="755978" y="914400"/>
            <a:ext cx="2877603" cy="1814644"/>
            <a:chOff x="755978" y="914399"/>
            <a:chExt cx="3203347" cy="22952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48D6A30-1877-45AF-820C-7D4C27057EE9}"/>
                </a:ext>
              </a:extLst>
            </p:cNvPr>
            <p:cNvGrpSpPr/>
            <p:nvPr/>
          </p:nvGrpSpPr>
          <p:grpSpPr>
            <a:xfrm>
              <a:off x="990600" y="1069209"/>
              <a:ext cx="2583779" cy="1779870"/>
              <a:chOff x="990600" y="1069209"/>
              <a:chExt cx="2583779" cy="177987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A206794-D694-4960-A6CD-A841FBB8A3FF}"/>
                  </a:ext>
                </a:extLst>
              </p:cNvPr>
              <p:cNvSpPr/>
              <p:nvPr/>
            </p:nvSpPr>
            <p:spPr>
              <a:xfrm>
                <a:off x="990600" y="1665570"/>
                <a:ext cx="1295400" cy="751171"/>
              </a:xfrm>
              <a:prstGeom prst="roundRect">
                <a:avLst/>
              </a:prstGeom>
              <a:solidFill>
                <a:srgbClr val="F55D3E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 bit</a:t>
                </a:r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379C1FD-2DDC-4DCB-AA48-B8BAEFE3113B}"/>
                  </a:ext>
                </a:extLst>
              </p:cNvPr>
              <p:cNvSpPr/>
              <p:nvPr/>
            </p:nvSpPr>
            <p:spPr>
              <a:xfrm>
                <a:off x="2583779" y="216328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B8B7C1-DF01-4D0C-A3D1-8F6BDB0C9DE5}"/>
                  </a:ext>
                </a:extLst>
              </p:cNvPr>
              <p:cNvSpPr/>
              <p:nvPr/>
            </p:nvSpPr>
            <p:spPr>
              <a:xfrm>
                <a:off x="2583779" y="10692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2DD8B62-34BE-4CFF-80F0-5436D5E9BA56}"/>
                </a:ext>
              </a:extLst>
            </p:cNvPr>
            <p:cNvSpPr/>
            <p:nvPr/>
          </p:nvSpPr>
          <p:spPr>
            <a:xfrm>
              <a:off x="755978" y="914399"/>
              <a:ext cx="3203347" cy="2295233"/>
            </a:xfrm>
            <a:custGeom>
              <a:avLst/>
              <a:gdLst>
                <a:gd name="connsiteX0" fmla="*/ 0 w 3203347"/>
                <a:gd name="connsiteY0" fmla="*/ 0 h 2295233"/>
                <a:gd name="connsiteX1" fmla="*/ 608636 w 3203347"/>
                <a:gd name="connsiteY1" fmla="*/ 0 h 2295233"/>
                <a:gd name="connsiteX2" fmla="*/ 1281339 w 3203347"/>
                <a:gd name="connsiteY2" fmla="*/ 0 h 2295233"/>
                <a:gd name="connsiteX3" fmla="*/ 1889975 w 3203347"/>
                <a:gd name="connsiteY3" fmla="*/ 0 h 2295233"/>
                <a:gd name="connsiteX4" fmla="*/ 2530644 w 3203347"/>
                <a:gd name="connsiteY4" fmla="*/ 0 h 2295233"/>
                <a:gd name="connsiteX5" fmla="*/ 3203347 w 3203347"/>
                <a:gd name="connsiteY5" fmla="*/ 0 h 2295233"/>
                <a:gd name="connsiteX6" fmla="*/ 3203347 w 3203347"/>
                <a:gd name="connsiteY6" fmla="*/ 596761 h 2295233"/>
                <a:gd name="connsiteX7" fmla="*/ 3203347 w 3203347"/>
                <a:gd name="connsiteY7" fmla="*/ 1101712 h 2295233"/>
                <a:gd name="connsiteX8" fmla="*/ 3203347 w 3203347"/>
                <a:gd name="connsiteY8" fmla="*/ 1721425 h 2295233"/>
                <a:gd name="connsiteX9" fmla="*/ 3203347 w 3203347"/>
                <a:gd name="connsiteY9" fmla="*/ 2295233 h 2295233"/>
                <a:gd name="connsiteX10" fmla="*/ 2594711 w 3203347"/>
                <a:gd name="connsiteY10" fmla="*/ 2295233 h 2295233"/>
                <a:gd name="connsiteX11" fmla="*/ 2050142 w 3203347"/>
                <a:gd name="connsiteY11" fmla="*/ 2295233 h 2295233"/>
                <a:gd name="connsiteX12" fmla="*/ 1441506 w 3203347"/>
                <a:gd name="connsiteY12" fmla="*/ 2295233 h 2295233"/>
                <a:gd name="connsiteX13" fmla="*/ 864904 w 3203347"/>
                <a:gd name="connsiteY13" fmla="*/ 2295233 h 2295233"/>
                <a:gd name="connsiteX14" fmla="*/ 0 w 3203347"/>
                <a:gd name="connsiteY14" fmla="*/ 2295233 h 2295233"/>
                <a:gd name="connsiteX15" fmla="*/ 0 w 3203347"/>
                <a:gd name="connsiteY15" fmla="*/ 1721425 h 2295233"/>
                <a:gd name="connsiteX16" fmla="*/ 0 w 3203347"/>
                <a:gd name="connsiteY16" fmla="*/ 1124664 h 2295233"/>
                <a:gd name="connsiteX17" fmla="*/ 0 w 3203347"/>
                <a:gd name="connsiteY17" fmla="*/ 527904 h 2295233"/>
                <a:gd name="connsiteX18" fmla="*/ 0 w 3203347"/>
                <a:gd name="connsiteY18" fmla="*/ 0 h 229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03347" h="2295233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209141" y="217301"/>
                    <a:pt x="3183156" y="389358"/>
                    <a:pt x="3203347" y="596761"/>
                  </a:cubicBezTo>
                  <a:cubicBezTo>
                    <a:pt x="3223538" y="804164"/>
                    <a:pt x="3185163" y="871056"/>
                    <a:pt x="3203347" y="1101712"/>
                  </a:cubicBezTo>
                  <a:cubicBezTo>
                    <a:pt x="3221531" y="1332368"/>
                    <a:pt x="3177748" y="1549059"/>
                    <a:pt x="3203347" y="1721425"/>
                  </a:cubicBezTo>
                  <a:cubicBezTo>
                    <a:pt x="3228946" y="1893791"/>
                    <a:pt x="3207001" y="2094215"/>
                    <a:pt x="3203347" y="2295233"/>
                  </a:cubicBezTo>
                  <a:cubicBezTo>
                    <a:pt x="3043039" y="2271930"/>
                    <a:pt x="2895845" y="2275115"/>
                    <a:pt x="2594711" y="2295233"/>
                  </a:cubicBezTo>
                  <a:cubicBezTo>
                    <a:pt x="2293577" y="2315351"/>
                    <a:pt x="2266569" y="2274493"/>
                    <a:pt x="2050142" y="2295233"/>
                  </a:cubicBezTo>
                  <a:cubicBezTo>
                    <a:pt x="1833715" y="2315973"/>
                    <a:pt x="1653628" y="2299438"/>
                    <a:pt x="1441506" y="2295233"/>
                  </a:cubicBezTo>
                  <a:cubicBezTo>
                    <a:pt x="1229384" y="2291028"/>
                    <a:pt x="1008213" y="2293907"/>
                    <a:pt x="864904" y="2295233"/>
                  </a:cubicBezTo>
                  <a:cubicBezTo>
                    <a:pt x="721595" y="2296559"/>
                    <a:pt x="357955" y="2323305"/>
                    <a:pt x="0" y="2295233"/>
                  </a:cubicBezTo>
                  <a:cubicBezTo>
                    <a:pt x="-27171" y="2009135"/>
                    <a:pt x="28578" y="1988359"/>
                    <a:pt x="0" y="1721425"/>
                  </a:cubicBezTo>
                  <a:cubicBezTo>
                    <a:pt x="-28578" y="1454491"/>
                    <a:pt x="224" y="1379403"/>
                    <a:pt x="0" y="1124664"/>
                  </a:cubicBezTo>
                  <a:cubicBezTo>
                    <a:pt x="-224" y="869925"/>
                    <a:pt x="-5976" y="780642"/>
                    <a:pt x="0" y="527904"/>
                  </a:cubicBezTo>
                  <a:cubicBezTo>
                    <a:pt x="5976" y="275166"/>
                    <a:pt x="13183" y="11537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D132A-F505-4546-8E83-95928D4CEE76}"/>
              </a:ext>
            </a:extLst>
          </p:cNvPr>
          <p:cNvGrpSpPr/>
          <p:nvPr/>
        </p:nvGrpSpPr>
        <p:grpSpPr>
          <a:xfrm>
            <a:off x="824261" y="3558279"/>
            <a:ext cx="2877603" cy="2820253"/>
            <a:chOff x="753572" y="3290833"/>
            <a:chExt cx="3203347" cy="356716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7CB041-32C2-4DA9-B43E-3791334EAF98}"/>
                </a:ext>
              </a:extLst>
            </p:cNvPr>
            <p:cNvGrpSpPr/>
            <p:nvPr/>
          </p:nvGrpSpPr>
          <p:grpSpPr>
            <a:xfrm>
              <a:off x="952502" y="3421387"/>
              <a:ext cx="2621877" cy="3378461"/>
              <a:chOff x="952502" y="3421387"/>
              <a:chExt cx="2621877" cy="337846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DCAA1AD-B8D1-4700-A837-7BB83113FCF5}"/>
                  </a:ext>
                </a:extLst>
              </p:cNvPr>
              <p:cNvSpPr/>
              <p:nvPr/>
            </p:nvSpPr>
            <p:spPr>
              <a:xfrm>
                <a:off x="952502" y="4628659"/>
                <a:ext cx="1257298" cy="751171"/>
              </a:xfrm>
              <a:prstGeom prst="roundRect">
                <a:avLst/>
              </a:prstGeom>
              <a:solidFill>
                <a:srgbClr val="1282A2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2 bits</a:t>
                </a:r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D405FE6-E8D9-4A18-9F20-061EFF3D0A3F}"/>
                  </a:ext>
                </a:extLst>
              </p:cNvPr>
              <p:cNvSpPr/>
              <p:nvPr/>
            </p:nvSpPr>
            <p:spPr>
              <a:xfrm>
                <a:off x="2583779" y="3421387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601C43C-639C-4D7A-BDEB-7D3DAE4D4549}"/>
                  </a:ext>
                </a:extLst>
              </p:cNvPr>
              <p:cNvSpPr/>
              <p:nvPr/>
            </p:nvSpPr>
            <p:spPr>
              <a:xfrm>
                <a:off x="2583779" y="4318941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DE664A-7637-4C30-AE93-A9948BA128FB}"/>
                  </a:ext>
                </a:extLst>
              </p:cNvPr>
              <p:cNvSpPr/>
              <p:nvPr/>
            </p:nvSpPr>
            <p:spPr>
              <a:xfrm>
                <a:off x="2583779" y="5216495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3E2569-D9F6-4248-AE3E-AFD027334EFB}"/>
                  </a:ext>
                </a:extLst>
              </p:cNvPr>
              <p:cNvSpPr/>
              <p:nvPr/>
            </p:nvSpPr>
            <p:spPr>
              <a:xfrm>
                <a:off x="2583779" y="6114049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680196-3252-460C-9278-7ABDB8F2B040}"/>
                </a:ext>
              </a:extLst>
            </p:cNvPr>
            <p:cNvSpPr/>
            <p:nvPr/>
          </p:nvSpPr>
          <p:spPr>
            <a:xfrm>
              <a:off x="753572" y="3290833"/>
              <a:ext cx="3203347" cy="3567167"/>
            </a:xfrm>
            <a:custGeom>
              <a:avLst/>
              <a:gdLst>
                <a:gd name="connsiteX0" fmla="*/ 0 w 3203347"/>
                <a:gd name="connsiteY0" fmla="*/ 0 h 3567167"/>
                <a:gd name="connsiteX1" fmla="*/ 608636 w 3203347"/>
                <a:gd name="connsiteY1" fmla="*/ 0 h 3567167"/>
                <a:gd name="connsiteX2" fmla="*/ 1281339 w 3203347"/>
                <a:gd name="connsiteY2" fmla="*/ 0 h 3567167"/>
                <a:gd name="connsiteX3" fmla="*/ 1889975 w 3203347"/>
                <a:gd name="connsiteY3" fmla="*/ 0 h 3567167"/>
                <a:gd name="connsiteX4" fmla="*/ 2530644 w 3203347"/>
                <a:gd name="connsiteY4" fmla="*/ 0 h 3567167"/>
                <a:gd name="connsiteX5" fmla="*/ 3203347 w 3203347"/>
                <a:gd name="connsiteY5" fmla="*/ 0 h 3567167"/>
                <a:gd name="connsiteX6" fmla="*/ 3203347 w 3203347"/>
                <a:gd name="connsiteY6" fmla="*/ 630200 h 3567167"/>
                <a:gd name="connsiteX7" fmla="*/ 3203347 w 3203347"/>
                <a:gd name="connsiteY7" fmla="*/ 1117712 h 3567167"/>
                <a:gd name="connsiteX8" fmla="*/ 3203347 w 3203347"/>
                <a:gd name="connsiteY8" fmla="*/ 1783584 h 3567167"/>
                <a:gd name="connsiteX9" fmla="*/ 3203347 w 3203347"/>
                <a:gd name="connsiteY9" fmla="*/ 2378111 h 3567167"/>
                <a:gd name="connsiteX10" fmla="*/ 3203347 w 3203347"/>
                <a:gd name="connsiteY10" fmla="*/ 2936967 h 3567167"/>
                <a:gd name="connsiteX11" fmla="*/ 3203347 w 3203347"/>
                <a:gd name="connsiteY11" fmla="*/ 3567167 h 3567167"/>
                <a:gd name="connsiteX12" fmla="*/ 2562678 w 3203347"/>
                <a:gd name="connsiteY12" fmla="*/ 3567167 h 3567167"/>
                <a:gd name="connsiteX13" fmla="*/ 1986075 w 3203347"/>
                <a:gd name="connsiteY13" fmla="*/ 3567167 h 3567167"/>
                <a:gd name="connsiteX14" fmla="*/ 1313372 w 3203347"/>
                <a:gd name="connsiteY14" fmla="*/ 3567167 h 3567167"/>
                <a:gd name="connsiteX15" fmla="*/ 672703 w 3203347"/>
                <a:gd name="connsiteY15" fmla="*/ 3567167 h 3567167"/>
                <a:gd name="connsiteX16" fmla="*/ 0 w 3203347"/>
                <a:gd name="connsiteY16" fmla="*/ 3567167 h 3567167"/>
                <a:gd name="connsiteX17" fmla="*/ 0 w 3203347"/>
                <a:gd name="connsiteY17" fmla="*/ 3079654 h 3567167"/>
                <a:gd name="connsiteX18" fmla="*/ 0 w 3203347"/>
                <a:gd name="connsiteY18" fmla="*/ 2485126 h 3567167"/>
                <a:gd name="connsiteX19" fmla="*/ 0 w 3203347"/>
                <a:gd name="connsiteY19" fmla="*/ 1854927 h 3567167"/>
                <a:gd name="connsiteX20" fmla="*/ 0 w 3203347"/>
                <a:gd name="connsiteY20" fmla="*/ 1367414 h 3567167"/>
                <a:gd name="connsiteX21" fmla="*/ 0 w 3203347"/>
                <a:gd name="connsiteY21" fmla="*/ 737215 h 3567167"/>
                <a:gd name="connsiteX22" fmla="*/ 0 w 3203347"/>
                <a:gd name="connsiteY22" fmla="*/ 0 h 356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3347" h="3567167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184980" y="284239"/>
                    <a:pt x="3194644" y="444102"/>
                    <a:pt x="3203347" y="630200"/>
                  </a:cubicBezTo>
                  <a:cubicBezTo>
                    <a:pt x="3212050" y="816298"/>
                    <a:pt x="3219975" y="1002571"/>
                    <a:pt x="3203347" y="1117712"/>
                  </a:cubicBezTo>
                  <a:cubicBezTo>
                    <a:pt x="3186719" y="1232853"/>
                    <a:pt x="3225009" y="1611030"/>
                    <a:pt x="3203347" y="1783584"/>
                  </a:cubicBezTo>
                  <a:cubicBezTo>
                    <a:pt x="3181685" y="1956138"/>
                    <a:pt x="3187496" y="2232039"/>
                    <a:pt x="3203347" y="2378111"/>
                  </a:cubicBezTo>
                  <a:cubicBezTo>
                    <a:pt x="3219198" y="2524183"/>
                    <a:pt x="3194465" y="2768881"/>
                    <a:pt x="3203347" y="2936967"/>
                  </a:cubicBezTo>
                  <a:cubicBezTo>
                    <a:pt x="3212229" y="3105053"/>
                    <a:pt x="3212683" y="3402866"/>
                    <a:pt x="3203347" y="3567167"/>
                  </a:cubicBezTo>
                  <a:cubicBezTo>
                    <a:pt x="2939077" y="3537587"/>
                    <a:pt x="2846877" y="3539331"/>
                    <a:pt x="2562678" y="3567167"/>
                  </a:cubicBezTo>
                  <a:cubicBezTo>
                    <a:pt x="2278479" y="3595003"/>
                    <a:pt x="2129655" y="3571748"/>
                    <a:pt x="1986075" y="3567167"/>
                  </a:cubicBezTo>
                  <a:cubicBezTo>
                    <a:pt x="1842495" y="3562586"/>
                    <a:pt x="1460468" y="3575896"/>
                    <a:pt x="1313372" y="3567167"/>
                  </a:cubicBezTo>
                  <a:cubicBezTo>
                    <a:pt x="1166276" y="3558438"/>
                    <a:pt x="865054" y="3591984"/>
                    <a:pt x="672703" y="3567167"/>
                  </a:cubicBezTo>
                  <a:cubicBezTo>
                    <a:pt x="480352" y="3542350"/>
                    <a:pt x="231408" y="3544391"/>
                    <a:pt x="0" y="3567167"/>
                  </a:cubicBezTo>
                  <a:cubicBezTo>
                    <a:pt x="-9402" y="3401573"/>
                    <a:pt x="-12499" y="3201374"/>
                    <a:pt x="0" y="3079654"/>
                  </a:cubicBezTo>
                  <a:cubicBezTo>
                    <a:pt x="12499" y="2957934"/>
                    <a:pt x="-6344" y="2651127"/>
                    <a:pt x="0" y="2485126"/>
                  </a:cubicBezTo>
                  <a:cubicBezTo>
                    <a:pt x="6344" y="2319125"/>
                    <a:pt x="4793" y="2168026"/>
                    <a:pt x="0" y="1854927"/>
                  </a:cubicBezTo>
                  <a:cubicBezTo>
                    <a:pt x="-4793" y="1541828"/>
                    <a:pt x="2775" y="1485715"/>
                    <a:pt x="0" y="1367414"/>
                  </a:cubicBezTo>
                  <a:cubicBezTo>
                    <a:pt x="-2775" y="1249113"/>
                    <a:pt x="14663" y="869364"/>
                    <a:pt x="0" y="737215"/>
                  </a:cubicBezTo>
                  <a:cubicBezTo>
                    <a:pt x="-14663" y="605066"/>
                    <a:pt x="-10889" y="180662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EA8BBB-14C2-40B5-85EC-5FCD7BAF6660}"/>
              </a:ext>
            </a:extLst>
          </p:cNvPr>
          <p:cNvGrpSpPr/>
          <p:nvPr/>
        </p:nvGrpSpPr>
        <p:grpSpPr>
          <a:xfrm>
            <a:off x="4622336" y="210954"/>
            <a:ext cx="6731464" cy="1704609"/>
            <a:chOff x="4622336" y="210954"/>
            <a:chExt cx="7493464" cy="215605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8A015F-2956-4911-A00D-BFE517506E4D}"/>
                </a:ext>
              </a:extLst>
            </p:cNvPr>
            <p:cNvGrpSpPr/>
            <p:nvPr/>
          </p:nvGrpSpPr>
          <p:grpSpPr>
            <a:xfrm>
              <a:off x="4875398" y="444651"/>
              <a:ext cx="7069154" cy="1723627"/>
              <a:chOff x="4875398" y="444651"/>
              <a:chExt cx="7069154" cy="1723627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04CA5CD-7898-4DAF-AF34-D5A114A68850}"/>
                  </a:ext>
                </a:extLst>
              </p:cNvPr>
              <p:cNvSpPr/>
              <p:nvPr/>
            </p:nvSpPr>
            <p:spPr>
              <a:xfrm>
                <a:off x="4875398" y="918844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 bits</a:t>
                </a:r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3A3B4CB-DA8A-40E3-A00B-EFE6B6897A99}"/>
                  </a:ext>
                </a:extLst>
              </p:cNvPr>
              <p:cNvSpPr/>
              <p:nvPr/>
            </p:nvSpPr>
            <p:spPr>
              <a:xfrm>
                <a:off x="9598527" y="47302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7A09AFC-16E8-4078-8DAA-92D4A957B992}"/>
                  </a:ext>
                </a:extLst>
              </p:cNvPr>
              <p:cNvSpPr/>
              <p:nvPr/>
            </p:nvSpPr>
            <p:spPr>
              <a:xfrm>
                <a:off x="10953952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229B9EB-330F-490B-9680-DBF4D71473B3}"/>
                  </a:ext>
                </a:extLst>
              </p:cNvPr>
              <p:cNvSpPr/>
              <p:nvPr/>
            </p:nvSpPr>
            <p:spPr>
              <a:xfrm>
                <a:off x="9598527" y="148247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05B46BA-0EC2-45BD-9BED-166874B78CA2}"/>
                  </a:ext>
                </a:extLst>
              </p:cNvPr>
              <p:cNvSpPr/>
              <p:nvPr/>
            </p:nvSpPr>
            <p:spPr>
              <a:xfrm>
                <a:off x="10953952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9BD1D64-CC78-4881-876D-D7FF3C40E6F5}"/>
                  </a:ext>
                </a:extLst>
              </p:cNvPr>
              <p:cNvSpPr/>
              <p:nvPr/>
            </p:nvSpPr>
            <p:spPr>
              <a:xfrm>
                <a:off x="6866825" y="4446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E65CA60-16E4-46AC-845A-9616AAFC7173}"/>
                  </a:ext>
                </a:extLst>
              </p:cNvPr>
              <p:cNvSpPr/>
              <p:nvPr/>
            </p:nvSpPr>
            <p:spPr>
              <a:xfrm>
                <a:off x="8232676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EBE2132-A18F-4918-8DCD-87B258EBD64D}"/>
                  </a:ext>
                </a:extLst>
              </p:cNvPr>
              <p:cNvSpPr/>
              <p:nvPr/>
            </p:nvSpPr>
            <p:spPr>
              <a:xfrm>
                <a:off x="6866825" y="14584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E5102088-8E3D-48AE-9A61-948DCC6BE659}"/>
                  </a:ext>
                </a:extLst>
              </p:cNvPr>
              <p:cNvSpPr/>
              <p:nvPr/>
            </p:nvSpPr>
            <p:spPr>
              <a:xfrm>
                <a:off x="8232676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F90E98-5985-427E-99D9-C592BED2671B}"/>
                </a:ext>
              </a:extLst>
            </p:cNvPr>
            <p:cNvSpPr/>
            <p:nvPr/>
          </p:nvSpPr>
          <p:spPr>
            <a:xfrm>
              <a:off x="4622336" y="210954"/>
              <a:ext cx="7493464" cy="2156056"/>
            </a:xfrm>
            <a:custGeom>
              <a:avLst/>
              <a:gdLst>
                <a:gd name="connsiteX0" fmla="*/ 0 w 7493464"/>
                <a:gd name="connsiteY0" fmla="*/ 0 h 2156056"/>
                <a:gd name="connsiteX1" fmla="*/ 606289 w 7493464"/>
                <a:gd name="connsiteY1" fmla="*/ 0 h 2156056"/>
                <a:gd name="connsiteX2" fmla="*/ 1362448 w 7493464"/>
                <a:gd name="connsiteY2" fmla="*/ 0 h 2156056"/>
                <a:gd name="connsiteX3" fmla="*/ 1968737 w 7493464"/>
                <a:gd name="connsiteY3" fmla="*/ 0 h 2156056"/>
                <a:gd name="connsiteX4" fmla="*/ 2649961 w 7493464"/>
                <a:gd name="connsiteY4" fmla="*/ 0 h 2156056"/>
                <a:gd name="connsiteX5" fmla="*/ 3181316 w 7493464"/>
                <a:gd name="connsiteY5" fmla="*/ 0 h 2156056"/>
                <a:gd name="connsiteX6" fmla="*/ 3937475 w 7493464"/>
                <a:gd name="connsiteY6" fmla="*/ 0 h 2156056"/>
                <a:gd name="connsiteX7" fmla="*/ 4543764 w 7493464"/>
                <a:gd name="connsiteY7" fmla="*/ 0 h 2156056"/>
                <a:gd name="connsiteX8" fmla="*/ 5075119 w 7493464"/>
                <a:gd name="connsiteY8" fmla="*/ 0 h 2156056"/>
                <a:gd name="connsiteX9" fmla="*/ 5681408 w 7493464"/>
                <a:gd name="connsiteY9" fmla="*/ 0 h 2156056"/>
                <a:gd name="connsiteX10" fmla="*/ 6512501 w 7493464"/>
                <a:gd name="connsiteY10" fmla="*/ 0 h 2156056"/>
                <a:gd name="connsiteX11" fmla="*/ 7493464 w 7493464"/>
                <a:gd name="connsiteY11" fmla="*/ 0 h 2156056"/>
                <a:gd name="connsiteX12" fmla="*/ 7493464 w 7493464"/>
                <a:gd name="connsiteY12" fmla="*/ 539014 h 2156056"/>
                <a:gd name="connsiteX13" fmla="*/ 7493464 w 7493464"/>
                <a:gd name="connsiteY13" fmla="*/ 1121149 h 2156056"/>
                <a:gd name="connsiteX14" fmla="*/ 7493464 w 7493464"/>
                <a:gd name="connsiteY14" fmla="*/ 1595481 h 2156056"/>
                <a:gd name="connsiteX15" fmla="*/ 7493464 w 7493464"/>
                <a:gd name="connsiteY15" fmla="*/ 2156056 h 2156056"/>
                <a:gd name="connsiteX16" fmla="*/ 6887175 w 7493464"/>
                <a:gd name="connsiteY16" fmla="*/ 2156056 h 2156056"/>
                <a:gd name="connsiteX17" fmla="*/ 6430755 w 7493464"/>
                <a:gd name="connsiteY17" fmla="*/ 2156056 h 2156056"/>
                <a:gd name="connsiteX18" fmla="*/ 5824465 w 7493464"/>
                <a:gd name="connsiteY18" fmla="*/ 2156056 h 2156056"/>
                <a:gd name="connsiteX19" fmla="*/ 5368045 w 7493464"/>
                <a:gd name="connsiteY19" fmla="*/ 2156056 h 2156056"/>
                <a:gd name="connsiteX20" fmla="*/ 4611886 w 7493464"/>
                <a:gd name="connsiteY20" fmla="*/ 2156056 h 2156056"/>
                <a:gd name="connsiteX21" fmla="*/ 3780793 w 7493464"/>
                <a:gd name="connsiteY21" fmla="*/ 2156056 h 2156056"/>
                <a:gd name="connsiteX22" fmla="*/ 3099569 w 7493464"/>
                <a:gd name="connsiteY22" fmla="*/ 2156056 h 2156056"/>
                <a:gd name="connsiteX23" fmla="*/ 2568214 w 7493464"/>
                <a:gd name="connsiteY23" fmla="*/ 2156056 h 2156056"/>
                <a:gd name="connsiteX24" fmla="*/ 1961925 w 7493464"/>
                <a:gd name="connsiteY24" fmla="*/ 2156056 h 2156056"/>
                <a:gd name="connsiteX25" fmla="*/ 1430570 w 7493464"/>
                <a:gd name="connsiteY25" fmla="*/ 2156056 h 2156056"/>
                <a:gd name="connsiteX26" fmla="*/ 749346 w 7493464"/>
                <a:gd name="connsiteY26" fmla="*/ 2156056 h 2156056"/>
                <a:gd name="connsiteX27" fmla="*/ 0 w 7493464"/>
                <a:gd name="connsiteY27" fmla="*/ 2156056 h 2156056"/>
                <a:gd name="connsiteX28" fmla="*/ 0 w 7493464"/>
                <a:gd name="connsiteY28" fmla="*/ 1681724 h 2156056"/>
                <a:gd name="connsiteX29" fmla="*/ 0 w 7493464"/>
                <a:gd name="connsiteY29" fmla="*/ 1164270 h 2156056"/>
                <a:gd name="connsiteX30" fmla="*/ 0 w 7493464"/>
                <a:gd name="connsiteY30" fmla="*/ 668377 h 2156056"/>
                <a:gd name="connsiteX31" fmla="*/ 0 w 7493464"/>
                <a:gd name="connsiteY31" fmla="*/ 0 h 21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93464" h="2156056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494423" y="158256"/>
                    <a:pt x="7506666" y="418017"/>
                    <a:pt x="7493464" y="539014"/>
                  </a:cubicBezTo>
                  <a:cubicBezTo>
                    <a:pt x="7480262" y="660011"/>
                    <a:pt x="7517558" y="871560"/>
                    <a:pt x="7493464" y="1121149"/>
                  </a:cubicBezTo>
                  <a:cubicBezTo>
                    <a:pt x="7469370" y="1370738"/>
                    <a:pt x="7513428" y="1411624"/>
                    <a:pt x="7493464" y="1595481"/>
                  </a:cubicBezTo>
                  <a:cubicBezTo>
                    <a:pt x="7473500" y="1779338"/>
                    <a:pt x="7511057" y="1944334"/>
                    <a:pt x="7493464" y="2156056"/>
                  </a:cubicBezTo>
                  <a:cubicBezTo>
                    <a:pt x="7346741" y="2134567"/>
                    <a:pt x="7052065" y="2159864"/>
                    <a:pt x="6887175" y="2156056"/>
                  </a:cubicBezTo>
                  <a:cubicBezTo>
                    <a:pt x="6722285" y="2152248"/>
                    <a:pt x="6540381" y="2166459"/>
                    <a:pt x="6430755" y="2156056"/>
                  </a:cubicBezTo>
                  <a:cubicBezTo>
                    <a:pt x="6321129" y="2145653"/>
                    <a:pt x="5947312" y="2126395"/>
                    <a:pt x="5824465" y="2156056"/>
                  </a:cubicBezTo>
                  <a:cubicBezTo>
                    <a:pt x="5701618" y="2185718"/>
                    <a:pt x="5537407" y="2142345"/>
                    <a:pt x="5368045" y="2156056"/>
                  </a:cubicBezTo>
                  <a:cubicBezTo>
                    <a:pt x="5198683" y="2169767"/>
                    <a:pt x="4774823" y="2175437"/>
                    <a:pt x="4611886" y="2156056"/>
                  </a:cubicBezTo>
                  <a:cubicBezTo>
                    <a:pt x="4448949" y="2136675"/>
                    <a:pt x="4047032" y="2160385"/>
                    <a:pt x="3780793" y="2156056"/>
                  </a:cubicBezTo>
                  <a:cubicBezTo>
                    <a:pt x="3514554" y="2151727"/>
                    <a:pt x="3313305" y="2157311"/>
                    <a:pt x="3099569" y="2156056"/>
                  </a:cubicBezTo>
                  <a:cubicBezTo>
                    <a:pt x="2885833" y="2154801"/>
                    <a:pt x="2723244" y="2168871"/>
                    <a:pt x="2568214" y="2156056"/>
                  </a:cubicBezTo>
                  <a:cubicBezTo>
                    <a:pt x="2413185" y="2143241"/>
                    <a:pt x="2241823" y="2183240"/>
                    <a:pt x="1961925" y="2156056"/>
                  </a:cubicBezTo>
                  <a:cubicBezTo>
                    <a:pt x="1682027" y="2128872"/>
                    <a:pt x="1586429" y="2181851"/>
                    <a:pt x="1430570" y="2156056"/>
                  </a:cubicBezTo>
                  <a:cubicBezTo>
                    <a:pt x="1274711" y="2130261"/>
                    <a:pt x="1073461" y="2168671"/>
                    <a:pt x="749346" y="2156056"/>
                  </a:cubicBezTo>
                  <a:cubicBezTo>
                    <a:pt x="425231" y="2143441"/>
                    <a:pt x="157939" y="2173278"/>
                    <a:pt x="0" y="2156056"/>
                  </a:cubicBezTo>
                  <a:cubicBezTo>
                    <a:pt x="-9631" y="2052412"/>
                    <a:pt x="-22264" y="1794505"/>
                    <a:pt x="0" y="1681724"/>
                  </a:cubicBezTo>
                  <a:cubicBezTo>
                    <a:pt x="22264" y="1568943"/>
                    <a:pt x="12680" y="1271913"/>
                    <a:pt x="0" y="1164270"/>
                  </a:cubicBezTo>
                  <a:cubicBezTo>
                    <a:pt x="-12680" y="1056627"/>
                    <a:pt x="-22653" y="855339"/>
                    <a:pt x="0" y="668377"/>
                  </a:cubicBezTo>
                  <a:cubicBezTo>
                    <a:pt x="22653" y="481415"/>
                    <a:pt x="31912" y="155066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B1ED13-6E1D-46C1-A025-BAA1F7B15DCA}"/>
              </a:ext>
            </a:extLst>
          </p:cNvPr>
          <p:cNvGrpSpPr/>
          <p:nvPr/>
        </p:nvGrpSpPr>
        <p:grpSpPr>
          <a:xfrm>
            <a:off x="5284650" y="3296385"/>
            <a:ext cx="6731464" cy="3233082"/>
            <a:chOff x="4622336" y="2710518"/>
            <a:chExt cx="7493464" cy="408932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58AEB9-8E22-4A49-8FA3-906CA4909F05}"/>
                </a:ext>
              </a:extLst>
            </p:cNvPr>
            <p:cNvGrpSpPr/>
            <p:nvPr/>
          </p:nvGrpSpPr>
          <p:grpSpPr>
            <a:xfrm>
              <a:off x="4840907" y="3057724"/>
              <a:ext cx="7103645" cy="3641772"/>
              <a:chOff x="4840907" y="3057724"/>
              <a:chExt cx="7103645" cy="364177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0AC262-E9E9-48CD-9F0A-6D826BCBA8CF}"/>
                  </a:ext>
                </a:extLst>
              </p:cNvPr>
              <p:cNvSpPr/>
              <p:nvPr/>
            </p:nvSpPr>
            <p:spPr>
              <a:xfrm>
                <a:off x="4840907" y="4490990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4 bits</a:t>
                </a:r>
                <a:endParaRPr lang="en-US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CA42692-8BFE-4D3C-B39C-DDAFF72F16DA}"/>
                  </a:ext>
                </a:extLst>
              </p:cNvPr>
              <p:cNvSpPr/>
              <p:nvPr/>
            </p:nvSpPr>
            <p:spPr>
              <a:xfrm>
                <a:off x="9598527" y="308610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0D81283-8DC1-49F2-B557-AA0D852EF375}"/>
                  </a:ext>
                </a:extLst>
              </p:cNvPr>
              <p:cNvSpPr/>
              <p:nvPr/>
            </p:nvSpPr>
            <p:spPr>
              <a:xfrm>
                <a:off x="10953952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09352BA-98E4-4E4E-8402-A6594E6E37A2}"/>
                  </a:ext>
                </a:extLst>
              </p:cNvPr>
              <p:cNvSpPr/>
              <p:nvPr/>
            </p:nvSpPr>
            <p:spPr>
              <a:xfrm>
                <a:off x="9598527" y="409555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34F1256-52EA-4A9C-B435-4B0E3F0D56E3}"/>
                  </a:ext>
                </a:extLst>
              </p:cNvPr>
              <p:cNvSpPr/>
              <p:nvPr/>
            </p:nvSpPr>
            <p:spPr>
              <a:xfrm>
                <a:off x="10953952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DD98EAA-2D32-4230-A801-313E3C9E2897}"/>
                  </a:ext>
                </a:extLst>
              </p:cNvPr>
              <p:cNvSpPr/>
              <p:nvPr/>
            </p:nvSpPr>
            <p:spPr>
              <a:xfrm>
                <a:off x="6866825" y="3057724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28ECDB5-9B32-450F-9FE1-493C557456F3}"/>
                  </a:ext>
                </a:extLst>
              </p:cNvPr>
              <p:cNvSpPr/>
              <p:nvPr/>
            </p:nvSpPr>
            <p:spPr>
              <a:xfrm>
                <a:off x="8232676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7515E38-841F-4533-BC68-3A1B3C1AD37A}"/>
                  </a:ext>
                </a:extLst>
              </p:cNvPr>
              <p:cNvSpPr/>
              <p:nvPr/>
            </p:nvSpPr>
            <p:spPr>
              <a:xfrm>
                <a:off x="6866825" y="407148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FEA5066-A220-4391-A287-6EC93366EAFF}"/>
                  </a:ext>
                </a:extLst>
              </p:cNvPr>
              <p:cNvSpPr/>
              <p:nvPr/>
            </p:nvSpPr>
            <p:spPr>
              <a:xfrm>
                <a:off x="8232676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6B9C930-A6DE-4BC1-BD4F-A19D1FAA2439}"/>
                  </a:ext>
                </a:extLst>
              </p:cNvPr>
              <p:cNvSpPr/>
              <p:nvPr/>
            </p:nvSpPr>
            <p:spPr>
              <a:xfrm>
                <a:off x="9598527" y="500424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2FD2C45-77E9-4B7A-9CAB-B6109F51C6C2}"/>
                  </a:ext>
                </a:extLst>
              </p:cNvPr>
              <p:cNvSpPr/>
              <p:nvPr/>
            </p:nvSpPr>
            <p:spPr>
              <a:xfrm>
                <a:off x="10953952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EB2081C-2E23-4C05-A8E5-A8E90EFB4E35}"/>
                  </a:ext>
                </a:extLst>
              </p:cNvPr>
              <p:cNvSpPr/>
              <p:nvPr/>
            </p:nvSpPr>
            <p:spPr>
              <a:xfrm>
                <a:off x="9598527" y="601369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64A8F79-2FB7-4921-9B99-4DF01C019FB0}"/>
                  </a:ext>
                </a:extLst>
              </p:cNvPr>
              <p:cNvSpPr/>
              <p:nvPr/>
            </p:nvSpPr>
            <p:spPr>
              <a:xfrm>
                <a:off x="10953952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9CBF50F-2466-48B1-A981-E31F067F2E5C}"/>
                  </a:ext>
                </a:extLst>
              </p:cNvPr>
              <p:cNvSpPr/>
              <p:nvPr/>
            </p:nvSpPr>
            <p:spPr>
              <a:xfrm>
                <a:off x="6866825" y="497586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B2BDB61-EF2A-4EF0-975E-30D5E0EB25AB}"/>
                  </a:ext>
                </a:extLst>
              </p:cNvPr>
              <p:cNvSpPr/>
              <p:nvPr/>
            </p:nvSpPr>
            <p:spPr>
              <a:xfrm>
                <a:off x="8232676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9E114BE-2B1A-4DAF-B0FC-87A2FE52910B}"/>
                  </a:ext>
                </a:extLst>
              </p:cNvPr>
              <p:cNvSpPr/>
              <p:nvPr/>
            </p:nvSpPr>
            <p:spPr>
              <a:xfrm>
                <a:off x="6866825" y="59896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69BD9E8-46F8-4D13-9744-E1C2E26FAE82}"/>
                  </a:ext>
                </a:extLst>
              </p:cNvPr>
              <p:cNvSpPr/>
              <p:nvPr/>
            </p:nvSpPr>
            <p:spPr>
              <a:xfrm>
                <a:off x="8232676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F1B801-6CC8-4B5B-B7B6-DE79AB6BD21A}"/>
                </a:ext>
              </a:extLst>
            </p:cNvPr>
            <p:cNvSpPr/>
            <p:nvPr/>
          </p:nvSpPr>
          <p:spPr>
            <a:xfrm>
              <a:off x="4622336" y="2710518"/>
              <a:ext cx="7493464" cy="4089329"/>
            </a:xfrm>
            <a:custGeom>
              <a:avLst/>
              <a:gdLst>
                <a:gd name="connsiteX0" fmla="*/ 0 w 7493464"/>
                <a:gd name="connsiteY0" fmla="*/ 0 h 4089329"/>
                <a:gd name="connsiteX1" fmla="*/ 606289 w 7493464"/>
                <a:gd name="connsiteY1" fmla="*/ 0 h 4089329"/>
                <a:gd name="connsiteX2" fmla="*/ 1362448 w 7493464"/>
                <a:gd name="connsiteY2" fmla="*/ 0 h 4089329"/>
                <a:gd name="connsiteX3" fmla="*/ 1968737 w 7493464"/>
                <a:gd name="connsiteY3" fmla="*/ 0 h 4089329"/>
                <a:gd name="connsiteX4" fmla="*/ 2649961 w 7493464"/>
                <a:gd name="connsiteY4" fmla="*/ 0 h 4089329"/>
                <a:gd name="connsiteX5" fmla="*/ 3181316 w 7493464"/>
                <a:gd name="connsiteY5" fmla="*/ 0 h 4089329"/>
                <a:gd name="connsiteX6" fmla="*/ 3937475 w 7493464"/>
                <a:gd name="connsiteY6" fmla="*/ 0 h 4089329"/>
                <a:gd name="connsiteX7" fmla="*/ 4543764 w 7493464"/>
                <a:gd name="connsiteY7" fmla="*/ 0 h 4089329"/>
                <a:gd name="connsiteX8" fmla="*/ 5075119 w 7493464"/>
                <a:gd name="connsiteY8" fmla="*/ 0 h 4089329"/>
                <a:gd name="connsiteX9" fmla="*/ 5681408 w 7493464"/>
                <a:gd name="connsiteY9" fmla="*/ 0 h 4089329"/>
                <a:gd name="connsiteX10" fmla="*/ 6512501 w 7493464"/>
                <a:gd name="connsiteY10" fmla="*/ 0 h 4089329"/>
                <a:gd name="connsiteX11" fmla="*/ 7493464 w 7493464"/>
                <a:gd name="connsiteY11" fmla="*/ 0 h 4089329"/>
                <a:gd name="connsiteX12" fmla="*/ 7493464 w 7493464"/>
                <a:gd name="connsiteY12" fmla="*/ 681555 h 4089329"/>
                <a:gd name="connsiteX13" fmla="*/ 7493464 w 7493464"/>
                <a:gd name="connsiteY13" fmla="*/ 1444896 h 4089329"/>
                <a:gd name="connsiteX14" fmla="*/ 7493464 w 7493464"/>
                <a:gd name="connsiteY14" fmla="*/ 2003771 h 4089329"/>
                <a:gd name="connsiteX15" fmla="*/ 7493464 w 7493464"/>
                <a:gd name="connsiteY15" fmla="*/ 2685326 h 4089329"/>
                <a:gd name="connsiteX16" fmla="*/ 7493464 w 7493464"/>
                <a:gd name="connsiteY16" fmla="*/ 3325988 h 4089329"/>
                <a:gd name="connsiteX17" fmla="*/ 7493464 w 7493464"/>
                <a:gd name="connsiteY17" fmla="*/ 4089329 h 4089329"/>
                <a:gd name="connsiteX18" fmla="*/ 7037044 w 7493464"/>
                <a:gd name="connsiteY18" fmla="*/ 4089329 h 4089329"/>
                <a:gd name="connsiteX19" fmla="*/ 6580624 w 7493464"/>
                <a:gd name="connsiteY19" fmla="*/ 4089329 h 4089329"/>
                <a:gd name="connsiteX20" fmla="*/ 5824465 w 7493464"/>
                <a:gd name="connsiteY20" fmla="*/ 4089329 h 4089329"/>
                <a:gd name="connsiteX21" fmla="*/ 4993372 w 7493464"/>
                <a:gd name="connsiteY21" fmla="*/ 4089329 h 4089329"/>
                <a:gd name="connsiteX22" fmla="*/ 4312148 w 7493464"/>
                <a:gd name="connsiteY22" fmla="*/ 4089329 h 4089329"/>
                <a:gd name="connsiteX23" fmla="*/ 3780793 w 7493464"/>
                <a:gd name="connsiteY23" fmla="*/ 4089329 h 4089329"/>
                <a:gd name="connsiteX24" fmla="*/ 3174504 w 7493464"/>
                <a:gd name="connsiteY24" fmla="*/ 4089329 h 4089329"/>
                <a:gd name="connsiteX25" fmla="*/ 2643149 w 7493464"/>
                <a:gd name="connsiteY25" fmla="*/ 4089329 h 4089329"/>
                <a:gd name="connsiteX26" fmla="*/ 1961925 w 7493464"/>
                <a:gd name="connsiteY26" fmla="*/ 4089329 h 4089329"/>
                <a:gd name="connsiteX27" fmla="*/ 1430570 w 7493464"/>
                <a:gd name="connsiteY27" fmla="*/ 4089329 h 4089329"/>
                <a:gd name="connsiteX28" fmla="*/ 974150 w 7493464"/>
                <a:gd name="connsiteY28" fmla="*/ 4089329 h 4089329"/>
                <a:gd name="connsiteX29" fmla="*/ 0 w 7493464"/>
                <a:gd name="connsiteY29" fmla="*/ 4089329 h 4089329"/>
                <a:gd name="connsiteX30" fmla="*/ 0 w 7493464"/>
                <a:gd name="connsiteY30" fmla="*/ 3530454 h 4089329"/>
                <a:gd name="connsiteX31" fmla="*/ 0 w 7493464"/>
                <a:gd name="connsiteY31" fmla="*/ 2848899 h 4089329"/>
                <a:gd name="connsiteX32" fmla="*/ 0 w 7493464"/>
                <a:gd name="connsiteY32" fmla="*/ 2085558 h 4089329"/>
                <a:gd name="connsiteX33" fmla="*/ 0 w 7493464"/>
                <a:gd name="connsiteY33" fmla="*/ 1526683 h 4089329"/>
                <a:gd name="connsiteX34" fmla="*/ 0 w 7493464"/>
                <a:gd name="connsiteY34" fmla="*/ 886021 h 4089329"/>
                <a:gd name="connsiteX35" fmla="*/ 0 w 7493464"/>
                <a:gd name="connsiteY35" fmla="*/ 0 h 408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93464" h="4089329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508522" y="280608"/>
                    <a:pt x="7502982" y="444160"/>
                    <a:pt x="7493464" y="681555"/>
                  </a:cubicBezTo>
                  <a:cubicBezTo>
                    <a:pt x="7483946" y="918950"/>
                    <a:pt x="7505567" y="1202799"/>
                    <a:pt x="7493464" y="1444896"/>
                  </a:cubicBezTo>
                  <a:cubicBezTo>
                    <a:pt x="7481361" y="1686993"/>
                    <a:pt x="7516399" y="1826165"/>
                    <a:pt x="7493464" y="2003771"/>
                  </a:cubicBezTo>
                  <a:cubicBezTo>
                    <a:pt x="7470529" y="2181378"/>
                    <a:pt x="7463192" y="2457137"/>
                    <a:pt x="7493464" y="2685326"/>
                  </a:cubicBezTo>
                  <a:cubicBezTo>
                    <a:pt x="7523736" y="2913516"/>
                    <a:pt x="7483965" y="3020073"/>
                    <a:pt x="7493464" y="3325988"/>
                  </a:cubicBezTo>
                  <a:cubicBezTo>
                    <a:pt x="7502963" y="3631903"/>
                    <a:pt x="7497469" y="3712212"/>
                    <a:pt x="7493464" y="4089329"/>
                  </a:cubicBezTo>
                  <a:cubicBezTo>
                    <a:pt x="7319968" y="4091232"/>
                    <a:pt x="7201835" y="4096361"/>
                    <a:pt x="7037044" y="4089329"/>
                  </a:cubicBezTo>
                  <a:cubicBezTo>
                    <a:pt x="6872253" y="4082297"/>
                    <a:pt x="6749986" y="4075618"/>
                    <a:pt x="6580624" y="4089329"/>
                  </a:cubicBezTo>
                  <a:cubicBezTo>
                    <a:pt x="6411262" y="4103040"/>
                    <a:pt x="5987402" y="4108710"/>
                    <a:pt x="5824465" y="4089329"/>
                  </a:cubicBezTo>
                  <a:cubicBezTo>
                    <a:pt x="5661528" y="4069948"/>
                    <a:pt x="5259611" y="4093658"/>
                    <a:pt x="4993372" y="4089329"/>
                  </a:cubicBezTo>
                  <a:cubicBezTo>
                    <a:pt x="4727133" y="4085000"/>
                    <a:pt x="4525884" y="4090584"/>
                    <a:pt x="4312148" y="4089329"/>
                  </a:cubicBezTo>
                  <a:cubicBezTo>
                    <a:pt x="4098412" y="4088074"/>
                    <a:pt x="3935823" y="4102144"/>
                    <a:pt x="3780793" y="4089329"/>
                  </a:cubicBezTo>
                  <a:cubicBezTo>
                    <a:pt x="3625764" y="4076514"/>
                    <a:pt x="3454402" y="4116513"/>
                    <a:pt x="3174504" y="4089329"/>
                  </a:cubicBezTo>
                  <a:cubicBezTo>
                    <a:pt x="2894606" y="4062145"/>
                    <a:pt x="2799008" y="4115124"/>
                    <a:pt x="2643149" y="4089329"/>
                  </a:cubicBezTo>
                  <a:cubicBezTo>
                    <a:pt x="2487290" y="4063534"/>
                    <a:pt x="2286040" y="4101944"/>
                    <a:pt x="1961925" y="4089329"/>
                  </a:cubicBezTo>
                  <a:cubicBezTo>
                    <a:pt x="1637810" y="4076714"/>
                    <a:pt x="1626854" y="4081645"/>
                    <a:pt x="1430570" y="4089329"/>
                  </a:cubicBezTo>
                  <a:cubicBezTo>
                    <a:pt x="1234287" y="4097013"/>
                    <a:pt x="1192926" y="4090926"/>
                    <a:pt x="974150" y="4089329"/>
                  </a:cubicBezTo>
                  <a:cubicBezTo>
                    <a:pt x="755374" y="4087732"/>
                    <a:pt x="295570" y="4099861"/>
                    <a:pt x="0" y="4089329"/>
                  </a:cubicBezTo>
                  <a:cubicBezTo>
                    <a:pt x="13139" y="3861249"/>
                    <a:pt x="6294" y="3770103"/>
                    <a:pt x="0" y="3530454"/>
                  </a:cubicBezTo>
                  <a:cubicBezTo>
                    <a:pt x="-6294" y="3290806"/>
                    <a:pt x="-11735" y="3171989"/>
                    <a:pt x="0" y="2848899"/>
                  </a:cubicBezTo>
                  <a:cubicBezTo>
                    <a:pt x="11735" y="2525809"/>
                    <a:pt x="35981" y="2439854"/>
                    <a:pt x="0" y="2085558"/>
                  </a:cubicBezTo>
                  <a:cubicBezTo>
                    <a:pt x="-35981" y="1731262"/>
                    <a:pt x="9059" y="1786325"/>
                    <a:pt x="0" y="1526683"/>
                  </a:cubicBezTo>
                  <a:cubicBezTo>
                    <a:pt x="-9059" y="1267041"/>
                    <a:pt x="21045" y="1124298"/>
                    <a:pt x="0" y="886021"/>
                  </a:cubicBezTo>
                  <a:cubicBezTo>
                    <a:pt x="-21045" y="647744"/>
                    <a:pt x="3589" y="183557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339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Ejemplo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MX" dirty="0"/>
                  <a:t>Entonces si queremos representar un alfabeto de 700 posibles valores, podemos ir incrementando la cantidad de bits que excedan o iguale 700.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1 bit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s-MX" dirty="0"/>
                  <a:t> =  2 valores</a:t>
                </a:r>
              </a:p>
              <a:p>
                <a:pPr marL="0" indent="0">
                  <a:buNone/>
                </a:pPr>
                <a:r>
                  <a:rPr lang="es-MX" dirty="0"/>
                  <a:t>2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/>
                  <a:t> = 4 valores</a:t>
                </a:r>
              </a:p>
              <a:p>
                <a:pPr marL="0" indent="0">
                  <a:buNone/>
                </a:pPr>
                <a:r>
                  <a:rPr lang="es-MX" dirty="0"/>
                  <a:t>3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MX" dirty="0"/>
                  <a:t> = 8 valores</a:t>
                </a:r>
              </a:p>
              <a:p>
                <a:pPr marL="0" indent="0">
                  <a:buNone/>
                </a:pPr>
                <a:r>
                  <a:rPr lang="es-MX" dirty="0"/>
                  <a:t>4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MX" dirty="0"/>
                  <a:t> = 16 valores</a:t>
                </a:r>
              </a:p>
              <a:p>
                <a:pPr marL="0" indent="0">
                  <a:buNone/>
                </a:pPr>
                <a:r>
                  <a:rPr lang="es-MX" dirty="0"/>
                  <a:t>5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s-MX" dirty="0"/>
                  <a:t> = 32 valores</a:t>
                </a:r>
              </a:p>
              <a:p>
                <a:pPr marL="0" indent="0">
                  <a:buNone/>
                </a:pPr>
                <a:r>
                  <a:rPr lang="es-MX" dirty="0"/>
                  <a:t>6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s-MX" dirty="0"/>
                  <a:t> = 64 valores</a:t>
                </a:r>
              </a:p>
              <a:p>
                <a:pPr marL="0" indent="0">
                  <a:buNone/>
                </a:pPr>
                <a:r>
                  <a:rPr lang="es-MX" dirty="0"/>
                  <a:t>7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s-MX" dirty="0"/>
                  <a:t> = 128 valores</a:t>
                </a:r>
              </a:p>
              <a:p>
                <a:pPr marL="0" indent="0">
                  <a:buNone/>
                </a:pPr>
                <a:r>
                  <a:rPr lang="es-MX" dirty="0"/>
                  <a:t>8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s-MX" dirty="0"/>
                  <a:t> = 256 valores</a:t>
                </a:r>
              </a:p>
              <a:p>
                <a:pPr marL="0" indent="0">
                  <a:buNone/>
                </a:pPr>
                <a:r>
                  <a:rPr lang="es-MX" dirty="0"/>
                  <a:t>9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s-MX" dirty="0"/>
                  <a:t> = 512 valores</a:t>
                </a:r>
              </a:p>
              <a:p>
                <a:pPr marL="0" indent="0">
                  <a:buNone/>
                </a:pPr>
                <a:r>
                  <a:rPr lang="es-MX" dirty="0">
                    <a:highlight>
                      <a:srgbClr val="FFFF00"/>
                    </a:highlight>
                  </a:rPr>
                  <a:t>10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s-MX" dirty="0">
                    <a:highlight>
                      <a:srgbClr val="FFFF00"/>
                    </a:highlight>
                  </a:rPr>
                  <a:t> = 1024 valores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7" t="-3404" b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379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Decimal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1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Decimal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Para representar números, las personas utilizamos el sistema decimal.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Esto significa que cada posición de un número puede representar </a:t>
            </a:r>
            <a:r>
              <a:rPr lang="es-MX" b="1" dirty="0">
                <a:solidFill>
                  <a:srgbClr val="F55D3E"/>
                </a:solidFill>
              </a:rPr>
              <a:t>10 posibles valores distintos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093F-B37E-44AA-8BB8-15136444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50941" r="1313" b="1235"/>
          <a:stretch/>
        </p:blipFill>
        <p:spPr>
          <a:xfrm>
            <a:off x="7467602" y="3941461"/>
            <a:ext cx="32766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A61E4-9A25-4633-97C0-A3EA6282E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943" r="1313" b="51232"/>
          <a:stretch/>
        </p:blipFill>
        <p:spPr>
          <a:xfrm>
            <a:off x="1447800" y="3941461"/>
            <a:ext cx="3276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Decimal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Para indicar que estamos utilizando un sistema con base 10, podemos especificar el subíndice 10.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257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071662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609600" y="609600"/>
            <a:ext cx="11277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0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Comenzamos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con un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con el primer valor de la escala decimal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2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3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4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5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6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7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8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9	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Llegamos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al mayor valor de la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escala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decimal</a:t>
            </a:r>
            <a:endParaRPr lang="es-MX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	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</a:t>
            </a:r>
            <a:r>
              <a:rPr lang="en-US" dirty="0"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los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dígitos</a:t>
            </a:r>
            <a:r>
              <a:rPr lang="es-MX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y volvemos a empezar con el primer valor de la escala decimal</a:t>
            </a:r>
            <a:endParaRPr lang="es-MX" b="1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12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13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14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15</a:t>
            </a:r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7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Binario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06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Binario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Las computadoras representan información utilizando el sistema binario. La base que utiliza es 2, es decir, cada dígito puede indicar únicamente </a:t>
            </a:r>
            <a:r>
              <a:rPr lang="es-MX" b="1" dirty="0">
                <a:solidFill>
                  <a:srgbClr val="F55D3E"/>
                </a:solidFill>
              </a:rPr>
              <a:t>dos valores distintos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47153-F721-4CD4-831E-7A419AD1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6" r="4900" b="50912"/>
          <a:stretch/>
        </p:blipFill>
        <p:spPr>
          <a:xfrm>
            <a:off x="1524000" y="3581400"/>
            <a:ext cx="3497644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D7A67-EE5E-4FA6-9CC5-F10AAEAF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12" r="4900" b="2626"/>
          <a:stretch/>
        </p:blipFill>
        <p:spPr>
          <a:xfrm>
            <a:off x="7170358" y="3581400"/>
            <a:ext cx="34976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1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Binario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Para indicar que estamos utilizando numeración binaria, se especifica el subíndice 2.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1010010101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11111111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1010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 r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49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457200" y="271582"/>
            <a:ext cx="11277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  0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Comenzamos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con un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con el primer valor de la escala binaria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  1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Llegamos al mayor valor de la escala binaria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10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dos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100	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tres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1000	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cuatro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1100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1111</a:t>
            </a:r>
          </a:p>
          <a:p>
            <a:endParaRPr lang="es-MX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/>
              <a:t>Conversiones de Binario a Decimal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8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B237D-1518-4677-826A-EB77FE662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11"/>
          <a:stretch/>
        </p:blipFill>
        <p:spPr>
          <a:xfrm>
            <a:off x="0" y="0"/>
            <a:ext cx="1219200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44A6BD-D4BC-4473-A26E-6106C9068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4" r="72500" b="34445"/>
          <a:stretch/>
        </p:blipFill>
        <p:spPr>
          <a:xfrm>
            <a:off x="0" y="5181600"/>
            <a:ext cx="33528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B1FEC-3754-4425-8CAD-CFF23D45B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5" b="25556"/>
          <a:stretch/>
        </p:blipFill>
        <p:spPr>
          <a:xfrm>
            <a:off x="0" y="5638800"/>
            <a:ext cx="12192000" cy="6096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9E35E33-BFF2-4D4F-A9E0-569C81D3FDE2}"/>
              </a:ext>
            </a:extLst>
          </p:cNvPr>
          <p:cNvGrpSpPr/>
          <p:nvPr/>
        </p:nvGrpSpPr>
        <p:grpSpPr>
          <a:xfrm>
            <a:off x="4495800" y="3505200"/>
            <a:ext cx="3200400" cy="914400"/>
            <a:chOff x="7924800" y="1676400"/>
            <a:chExt cx="3200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8A735F-A300-43C0-87A2-5A84EB00EA3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CD9667-5DE0-4061-BE5E-5AE5297E9F7F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F63B12-55C3-438D-A226-67EAF433CA03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EA6201-F655-480B-9DC7-368BD2B16830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57463A-06F9-42D1-BF39-141CC18E93CF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F944A9-878A-428B-AAC8-9AF316735488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F576F6-86FD-4A2C-8E8E-89B14E553EE7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675A25-AB52-4522-8B22-8A84CE0956B7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4539C8-6E33-40D5-8647-A71B0E226D9F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A578C0-0236-47CE-A428-923A06649667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0EC3DD-29AC-401D-A18C-70C425AF1A32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D30789-72A6-4E04-B36D-B03574B85D32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F4630A-4560-4746-B5AE-84CCD51C9336}"/>
              </a:ext>
            </a:extLst>
          </p:cNvPr>
          <p:cNvSpPr txBox="1"/>
          <p:nvPr/>
        </p:nvSpPr>
        <p:spPr>
          <a:xfrm>
            <a:off x="3505200" y="3559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dígitos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013DC2-6149-44A8-B24F-5588DA9D9EB7}"/>
              </a:ext>
            </a:extLst>
          </p:cNvPr>
          <p:cNvSpPr txBox="1"/>
          <p:nvPr/>
        </p:nvSpPr>
        <p:spPr>
          <a:xfrm>
            <a:off x="3124200" y="40063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posiciones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643FD0-FBCC-4EB4-B7E6-410746744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11" b="45478"/>
          <a:stretch/>
        </p:blipFill>
        <p:spPr>
          <a:xfrm>
            <a:off x="0" y="2514600"/>
            <a:ext cx="12192000" cy="9197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DE6987-0A2D-45C5-A34D-4FDCB74D6078}"/>
              </a:ext>
            </a:extLst>
          </p:cNvPr>
          <p:cNvSpPr txBox="1"/>
          <p:nvPr/>
        </p:nvSpPr>
        <p:spPr>
          <a:xfrm>
            <a:off x="1295400" y="4495800"/>
            <a:ext cx="998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solidFill>
                  <a:srgbClr val="E71E61"/>
                </a:solidFill>
              </a:rPr>
              <a:t>3. Sumamos la multiplicación de cada dígito binario y la base (2) elevada a la posición.</a:t>
            </a:r>
            <a:endParaRPr lang="en-US" sz="2200" dirty="0">
              <a:solidFill>
                <a:srgbClr val="E71E6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D0EB63-1AA6-4299-AE99-42E4F3DF41CA}"/>
              </a:ext>
            </a:extLst>
          </p:cNvPr>
          <p:cNvCxnSpPr>
            <a:cxnSpLocks/>
          </p:cNvCxnSpPr>
          <p:nvPr/>
        </p:nvCxnSpPr>
        <p:spPr>
          <a:xfrm>
            <a:off x="7391400" y="3124200"/>
            <a:ext cx="0" cy="3048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550A478-58D6-41EE-BA74-6027636BA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25" t="54444" b="37670"/>
          <a:stretch/>
        </p:blipFill>
        <p:spPr>
          <a:xfrm>
            <a:off x="9525000" y="5181600"/>
            <a:ext cx="2667000" cy="5408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A475EE-F206-40D3-8000-0128A8159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54444" r="21875" b="38889"/>
          <a:stretch/>
        </p:blipFill>
        <p:spPr>
          <a:xfrm>
            <a:off x="8229600" y="5181600"/>
            <a:ext cx="12954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2054F4-83BD-45BC-92FD-E1C5BFCCF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76" t="54444" r="32499" b="37670"/>
          <a:stretch/>
        </p:blipFill>
        <p:spPr>
          <a:xfrm>
            <a:off x="6934200" y="5181600"/>
            <a:ext cx="1295400" cy="5408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85E776-3EE7-473F-A488-D57C41B38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50" t="54444" r="43125" b="38889"/>
          <a:stretch/>
        </p:blipFill>
        <p:spPr>
          <a:xfrm>
            <a:off x="5638800" y="5181600"/>
            <a:ext cx="12954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624057-2104-45C3-AD5D-32D7AEADF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6" t="54444" r="53749" b="37670"/>
          <a:stretch/>
        </p:blipFill>
        <p:spPr>
          <a:xfrm>
            <a:off x="4343400" y="5181600"/>
            <a:ext cx="1295400" cy="5408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5C48FC-612D-4726-AC41-D476B7179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2" t="54444" r="64373" b="37670"/>
          <a:stretch/>
        </p:blipFill>
        <p:spPr>
          <a:xfrm>
            <a:off x="3352800" y="5181600"/>
            <a:ext cx="990600" cy="540841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3227D0E-06B0-474B-9110-DBFC01AC0460}"/>
              </a:ext>
            </a:extLst>
          </p:cNvPr>
          <p:cNvGrpSpPr/>
          <p:nvPr/>
        </p:nvGrpSpPr>
        <p:grpSpPr>
          <a:xfrm>
            <a:off x="4343400" y="6324600"/>
            <a:ext cx="3429000" cy="381000"/>
            <a:chOff x="4343400" y="6324600"/>
            <a:chExt cx="3429000" cy="38100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698B2-8C7C-4B55-A619-4990B40C2266}"/>
                </a:ext>
              </a:extLst>
            </p:cNvPr>
            <p:cNvSpPr txBox="1"/>
            <p:nvPr/>
          </p:nvSpPr>
          <p:spPr>
            <a:xfrm>
              <a:off x="4343400" y="6324600"/>
              <a:ext cx="34290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/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𝟏𝟏𝟎𝟏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𝟓𝟐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462" r="-1231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04375 -0.0011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75 -0.00116 L -0.08125 -0.0011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25 -0.00116 L -0.13125 2.22222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25 2.22222E-6 L -0.175 2.22222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2.22222E-6 L -0.2125 2.22222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9B709C8E-97E8-4248-A74A-16DC2E78E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57778" r="39375" b="35892"/>
          <a:stretch/>
        </p:blipFill>
        <p:spPr>
          <a:xfrm>
            <a:off x="4648200" y="6119060"/>
            <a:ext cx="2743200" cy="434140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18CF3AA7-2E6C-4246-9A5F-09969C1C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7" b="44444"/>
          <a:stretch/>
        </p:blipFill>
        <p:spPr>
          <a:xfrm>
            <a:off x="0" y="5357060"/>
            <a:ext cx="12192000" cy="609600"/>
          </a:xfrm>
          <a:prstGeom prst="rect">
            <a:avLst/>
          </a:prstGeom>
        </p:spPr>
      </p:pic>
      <p:pic>
        <p:nvPicPr>
          <p:cNvPr id="5" name="Picture 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CAB9A26-9113-4FDD-BF06-37F667712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53334"/>
          <a:stretch/>
        </p:blipFill>
        <p:spPr>
          <a:xfrm>
            <a:off x="0" y="4671260"/>
            <a:ext cx="12192000" cy="685800"/>
          </a:xfrm>
          <a:prstGeom prst="rect">
            <a:avLst/>
          </a:prstGeom>
        </p:spPr>
      </p:pic>
      <p:pic>
        <p:nvPicPr>
          <p:cNvPr id="7" name="Picture 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4D062A3-2070-44A5-A3B6-2C1AE9B4B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4"/>
          <a:stretch/>
        </p:blipFill>
        <p:spPr>
          <a:xfrm>
            <a:off x="0" y="0"/>
            <a:ext cx="12192000" cy="1752600"/>
          </a:xfrm>
          <a:prstGeom prst="rect">
            <a:avLst/>
          </a:prstGeom>
        </p:spPr>
      </p:pic>
      <p:pic>
        <p:nvPicPr>
          <p:cNvPr id="24" name="Picture 2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578B9707-7A65-406A-AFD7-553A32782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0" t="25555" r="7770" b="63334"/>
          <a:stretch/>
        </p:blipFill>
        <p:spPr>
          <a:xfrm>
            <a:off x="10586186" y="3909260"/>
            <a:ext cx="1066800" cy="762000"/>
          </a:xfrm>
          <a:prstGeom prst="rect">
            <a:avLst/>
          </a:prstGeom>
        </p:spPr>
      </p:pic>
      <p:pic>
        <p:nvPicPr>
          <p:cNvPr id="25" name="Picture 2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3DE95DC1-B882-4DE4-AB61-F1C731A84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r="75000" b="63334"/>
          <a:stretch/>
        </p:blipFill>
        <p:spPr>
          <a:xfrm>
            <a:off x="-2" y="3886200"/>
            <a:ext cx="3048000" cy="762000"/>
          </a:xfrm>
          <a:prstGeom prst="rect">
            <a:avLst/>
          </a:prstGeom>
        </p:spPr>
      </p:pic>
      <p:pic>
        <p:nvPicPr>
          <p:cNvPr id="26" name="Picture 25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05B06F7-8601-4A0B-B76E-C740C774C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555" r="68750" b="63334"/>
          <a:stretch/>
        </p:blipFill>
        <p:spPr>
          <a:xfrm>
            <a:off x="3104448" y="3886200"/>
            <a:ext cx="762000" cy="762000"/>
          </a:xfrm>
          <a:prstGeom prst="rect">
            <a:avLst/>
          </a:prstGeom>
        </p:spPr>
      </p:pic>
      <p:pic>
        <p:nvPicPr>
          <p:cNvPr id="27" name="Picture 2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EFE86EBA-27CB-4630-8A23-6BEAFD96A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t="25555" r="59645" b="63334"/>
          <a:stretch/>
        </p:blipFill>
        <p:spPr>
          <a:xfrm>
            <a:off x="3922895" y="3886200"/>
            <a:ext cx="1143000" cy="762000"/>
          </a:xfrm>
          <a:prstGeom prst="rect">
            <a:avLst/>
          </a:prstGeom>
        </p:spPr>
      </p:pic>
      <p:pic>
        <p:nvPicPr>
          <p:cNvPr id="28" name="Picture 27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ADA2201-A176-405B-8E58-5AADD5BA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5555" r="51520" b="63334"/>
          <a:stretch/>
        </p:blipFill>
        <p:spPr>
          <a:xfrm>
            <a:off x="5122344" y="3886200"/>
            <a:ext cx="990600" cy="762000"/>
          </a:xfrm>
          <a:prstGeom prst="rect">
            <a:avLst/>
          </a:prstGeom>
        </p:spPr>
      </p:pic>
      <p:pic>
        <p:nvPicPr>
          <p:cNvPr id="29" name="Picture 28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74CF87C-3844-4A10-8180-88A133148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25555" r="42500" b="63334"/>
          <a:stretch/>
        </p:blipFill>
        <p:spPr>
          <a:xfrm>
            <a:off x="6169392" y="3886200"/>
            <a:ext cx="1066800" cy="762000"/>
          </a:xfrm>
          <a:prstGeom prst="rect">
            <a:avLst/>
          </a:prstGeom>
        </p:spPr>
      </p:pic>
      <p:pic>
        <p:nvPicPr>
          <p:cNvPr id="30" name="Picture 29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8D1EE9F-A111-4CB9-BFD0-9C9DE9E4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25555" r="33395" b="63334"/>
          <a:stretch/>
        </p:blipFill>
        <p:spPr>
          <a:xfrm>
            <a:off x="7292640" y="3886200"/>
            <a:ext cx="1066800" cy="762000"/>
          </a:xfrm>
          <a:prstGeom prst="rect">
            <a:avLst/>
          </a:prstGeom>
        </p:spPr>
      </p:pic>
      <p:pic>
        <p:nvPicPr>
          <p:cNvPr id="31" name="Picture 30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F05463C-9439-4451-8E9E-2AA013D2B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0" t="25555" r="24645" b="63334"/>
          <a:stretch/>
        </p:blipFill>
        <p:spPr>
          <a:xfrm>
            <a:off x="8415888" y="3886200"/>
            <a:ext cx="1143000" cy="762000"/>
          </a:xfrm>
          <a:prstGeom prst="rect">
            <a:avLst/>
          </a:prstGeom>
        </p:spPr>
      </p:pic>
      <p:pic>
        <p:nvPicPr>
          <p:cNvPr id="32" name="Picture 31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E5BD5DC-A98E-4826-960F-BC49E5F30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1" t="25555" r="16519" b="63334"/>
          <a:stretch/>
        </p:blipFill>
        <p:spPr>
          <a:xfrm>
            <a:off x="9615336" y="3886200"/>
            <a:ext cx="914400" cy="762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6A75D-539E-427D-A69C-6DE10F1C7319}"/>
              </a:ext>
            </a:extLst>
          </p:cNvPr>
          <p:cNvGrpSpPr/>
          <p:nvPr/>
        </p:nvGrpSpPr>
        <p:grpSpPr>
          <a:xfrm>
            <a:off x="4267200" y="2438400"/>
            <a:ext cx="4267200" cy="914400"/>
            <a:chOff x="7924800" y="1676400"/>
            <a:chExt cx="4267200" cy="914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08665F-DC96-4515-BA0C-9516D48CB0D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C362AA-6534-4682-A884-FCAE5A5C1254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A2039C-9567-4F6F-8811-A830E897AC38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AD58D1-E97F-40C3-95CA-342A2D53CDA6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988787-7218-4C17-8956-390BF26BDABB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0992DB-CC5F-4A36-BBC5-1A3E4EB217B9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FA8BD09-A709-4686-8E16-25F3755D2E94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A14599-3CDD-4DDF-8CE9-69C143E7EAFC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490AEC-F6B6-4489-BED3-B95A8F53001D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0F85636-E985-483A-BA8C-DDE1585E6358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F21773-B89F-4CEA-995C-ADF008ADD2F7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996E9B-05BD-4C23-8C4F-E39E4AEE8AAE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154C3-A58E-40C0-BDE2-C7E6CB7FBBBE}"/>
                </a:ext>
              </a:extLst>
            </p:cNvPr>
            <p:cNvSpPr/>
            <p:nvPr/>
          </p:nvSpPr>
          <p:spPr>
            <a:xfrm>
              <a:off x="11125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AF1C00-9F03-4AAB-9738-85A060566400}"/>
                </a:ext>
              </a:extLst>
            </p:cNvPr>
            <p:cNvSpPr/>
            <p:nvPr/>
          </p:nvSpPr>
          <p:spPr>
            <a:xfrm>
              <a:off x="11125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FBF497-A21A-4D51-925C-0366BB0480C5}"/>
                </a:ext>
              </a:extLst>
            </p:cNvPr>
            <p:cNvSpPr/>
            <p:nvPr/>
          </p:nvSpPr>
          <p:spPr>
            <a:xfrm>
              <a:off x="11658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7A69C7-F9B2-4E73-A488-0A00E10F7BFB}"/>
                </a:ext>
              </a:extLst>
            </p:cNvPr>
            <p:cNvSpPr/>
            <p:nvPr/>
          </p:nvSpPr>
          <p:spPr>
            <a:xfrm>
              <a:off x="11658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98737F-7310-43FE-8E55-A1CE3F4814B3}"/>
              </a:ext>
            </a:extLst>
          </p:cNvPr>
          <p:cNvSpPr txBox="1"/>
          <p:nvPr/>
        </p:nvSpPr>
        <p:spPr>
          <a:xfrm>
            <a:off x="3276600" y="2492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dígitos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8D953-E484-4412-B820-E1123BFBBCED}"/>
              </a:ext>
            </a:extLst>
          </p:cNvPr>
          <p:cNvSpPr txBox="1"/>
          <p:nvPr/>
        </p:nvSpPr>
        <p:spPr>
          <a:xfrm>
            <a:off x="2895600" y="2939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posiciones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/>
              <a:t>Conversiones de Decimal 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57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9FE525D-73B0-4844-840F-4624410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4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/>
              <a:t>Un bit es la unidad más básica de información en el mundo digital. Un bit puede representar únicamente dos valores: </a:t>
            </a:r>
            <a:r>
              <a:rPr lang="es-ES" sz="3200" b="1" dirty="0">
                <a:solidFill>
                  <a:srgbClr val="F55D3E"/>
                </a:solidFill>
              </a:rPr>
              <a:t>0</a:t>
            </a:r>
            <a:r>
              <a:rPr lang="es-ES" sz="3200" dirty="0"/>
              <a:t> </a:t>
            </a:r>
            <a:r>
              <a:rPr lang="es-ES" sz="3200" dirty="0" err="1"/>
              <a:t>ó</a:t>
            </a:r>
            <a:r>
              <a:rPr lang="es-ES" sz="3200" dirty="0"/>
              <a:t> </a:t>
            </a:r>
            <a:r>
              <a:rPr lang="es-ES" sz="3200" b="1" dirty="0">
                <a:solidFill>
                  <a:srgbClr val="F55D3E"/>
                </a:solidFill>
              </a:rPr>
              <a:t>1</a:t>
            </a:r>
            <a:r>
              <a:rPr lang="es-ES" sz="32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Estos valores se pueden interpretar también como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s-ES" sz="3200" dirty="0"/>
              <a:t>, o los estados </a:t>
            </a:r>
            <a:r>
              <a:rPr lang="es-ES" sz="3200" b="1" dirty="0">
                <a:solidFill>
                  <a:srgbClr val="F55D3E"/>
                </a:solidFill>
              </a:rPr>
              <a:t>encendido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</a:rPr>
              <a:t>apagado</a:t>
            </a:r>
            <a:r>
              <a:rPr lang="es-ES" sz="3200" dirty="0"/>
              <a:t>.</a:t>
            </a:r>
          </a:p>
        </p:txBody>
      </p:sp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3D0DFB88-2DEB-4363-90A7-62760102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24384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6F0282-E0AE-4F0D-9FB9-27017675E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4648202"/>
            <a:ext cx="2057398" cy="18287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2FBEA6-EBAE-43C4-8A10-EAE86207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4648202"/>
            <a:ext cx="2057397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4103D690-425E-4D2C-AF4F-7C26AF42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!!g2">
            <a:extLst>
              <a:ext uri="{FF2B5EF4-FFF2-40B4-BE49-F238E27FC236}">
                <a16:creationId xmlns:a16="http://schemas.microsoft.com/office/drawing/2014/main" id="{42EDEDD0-4E4A-4ED8-8E20-E5B59379B95C}"/>
              </a:ext>
            </a:extLst>
          </p:cNvPr>
          <p:cNvGrpSpPr/>
          <p:nvPr/>
        </p:nvGrpSpPr>
        <p:grpSpPr>
          <a:xfrm>
            <a:off x="4419600" y="653534"/>
            <a:ext cx="2438402" cy="408623"/>
            <a:chOff x="4419600" y="653534"/>
            <a:chExt cx="2438402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8F878BD-8932-4AD7-85FF-97A65E0A8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838200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A3EF6-772D-4680-BFC4-6EC82E779483}"/>
                </a:ext>
              </a:extLst>
            </p:cNvPr>
            <p:cNvSpPr txBox="1"/>
            <p:nvPr/>
          </p:nvSpPr>
          <p:spPr>
            <a:xfrm>
              <a:off x="5486400" y="653534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!!g1">
            <a:extLst>
              <a:ext uri="{FF2B5EF4-FFF2-40B4-BE49-F238E27FC236}">
                <a16:creationId xmlns:a16="http://schemas.microsoft.com/office/drawing/2014/main" id="{D67005A9-8800-4F90-97AE-BC49C7958C95}"/>
              </a:ext>
            </a:extLst>
          </p:cNvPr>
          <p:cNvGrpSpPr/>
          <p:nvPr/>
        </p:nvGrpSpPr>
        <p:grpSpPr>
          <a:xfrm>
            <a:off x="304800" y="1524000"/>
            <a:ext cx="1905000" cy="484823"/>
            <a:chOff x="304800" y="1524000"/>
            <a:chExt cx="1905000" cy="4848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FF0DB-B0B9-4EB2-AA99-F337A53E1A2D}"/>
                </a:ext>
              </a:extLst>
            </p:cNvPr>
            <p:cNvSpPr txBox="1"/>
            <p:nvPr/>
          </p:nvSpPr>
          <p:spPr>
            <a:xfrm>
              <a:off x="304800" y="1600200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44259D-EFF5-43C0-9F07-8108A3C2510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600200" y="1524000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036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E1A52E-3899-4B69-BFC6-B220DBAD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8AD4941C-7DF5-4CE4-AE14-444665181D66}"/>
              </a:ext>
            </a:extLst>
          </p:cNvPr>
          <p:cNvGrpSpPr/>
          <p:nvPr/>
        </p:nvGrpSpPr>
        <p:grpSpPr>
          <a:xfrm>
            <a:off x="4419600" y="1311711"/>
            <a:ext cx="2438402" cy="408623"/>
            <a:chOff x="4419600" y="13117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DAFCDCB-1042-4C90-A001-99B299EFC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14963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9AC13-6CE3-4E12-9330-99D2C7467D8E}"/>
                </a:ext>
              </a:extLst>
            </p:cNvPr>
            <p:cNvSpPr txBox="1"/>
            <p:nvPr/>
          </p:nvSpPr>
          <p:spPr>
            <a:xfrm>
              <a:off x="5486400" y="13117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5163B38D-8C9C-4439-960D-3770FB673C3C}"/>
              </a:ext>
            </a:extLst>
          </p:cNvPr>
          <p:cNvGrpSpPr/>
          <p:nvPr/>
        </p:nvGrpSpPr>
        <p:grpSpPr>
          <a:xfrm>
            <a:off x="304800" y="2182177"/>
            <a:ext cx="1905000" cy="484823"/>
            <a:chOff x="304800" y="21821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830DA6-6477-4642-BFA6-2FA9C3B66B4C}"/>
                </a:ext>
              </a:extLst>
            </p:cNvPr>
            <p:cNvSpPr txBox="1"/>
            <p:nvPr/>
          </p:nvSpPr>
          <p:spPr>
            <a:xfrm>
              <a:off x="304800" y="22583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FE6FCE-0744-4B8B-9C6F-DAE3A732217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1821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893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BC486-7225-4BAE-B062-B0C11F49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BAAEBDD4-4725-4AD2-A2A3-F9593F0ED541}"/>
              </a:ext>
            </a:extLst>
          </p:cNvPr>
          <p:cNvGrpSpPr/>
          <p:nvPr/>
        </p:nvGrpSpPr>
        <p:grpSpPr>
          <a:xfrm>
            <a:off x="4419600" y="1921311"/>
            <a:ext cx="2438402" cy="408623"/>
            <a:chOff x="4419600" y="19213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E50121-CDE6-4B99-8CF2-6698E5D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21059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1D651E-8EA9-43CE-9281-23BFD3491386}"/>
                </a:ext>
              </a:extLst>
            </p:cNvPr>
            <p:cNvSpPr txBox="1"/>
            <p:nvPr/>
          </p:nvSpPr>
          <p:spPr>
            <a:xfrm>
              <a:off x="5486400" y="19213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93BC4CBC-DB53-49B3-9C29-414B0B9DBA3B}"/>
              </a:ext>
            </a:extLst>
          </p:cNvPr>
          <p:cNvGrpSpPr/>
          <p:nvPr/>
        </p:nvGrpSpPr>
        <p:grpSpPr>
          <a:xfrm>
            <a:off x="304800" y="2791777"/>
            <a:ext cx="1905000" cy="484823"/>
            <a:chOff x="304800" y="2791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ADA68C-D4FE-4134-B5BE-20576C547458}"/>
                </a:ext>
              </a:extLst>
            </p:cNvPr>
            <p:cNvSpPr txBox="1"/>
            <p:nvPr/>
          </p:nvSpPr>
          <p:spPr>
            <a:xfrm>
              <a:off x="304800" y="2867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6361FF-5C52-4110-AC5F-5A9D4FFAAF6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791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226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AC311-CA1D-4DEA-8987-3F82EB56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!!g2">
            <a:extLst>
              <a:ext uri="{FF2B5EF4-FFF2-40B4-BE49-F238E27FC236}">
                <a16:creationId xmlns:a16="http://schemas.microsoft.com/office/drawing/2014/main" id="{C23499F8-03E9-483D-BF56-4CA745BE5A1A}"/>
              </a:ext>
            </a:extLst>
          </p:cNvPr>
          <p:cNvGrpSpPr/>
          <p:nvPr/>
        </p:nvGrpSpPr>
        <p:grpSpPr>
          <a:xfrm>
            <a:off x="4343400" y="2667000"/>
            <a:ext cx="1884147" cy="408623"/>
            <a:chOff x="4343400" y="2667000"/>
            <a:chExt cx="1884147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B2A8DE3-560E-4B00-8DA8-48D207A8D1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5D33EC-B1EB-4C90-8177-26CA6CD6DAB3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!!g1">
            <a:extLst>
              <a:ext uri="{FF2B5EF4-FFF2-40B4-BE49-F238E27FC236}">
                <a16:creationId xmlns:a16="http://schemas.microsoft.com/office/drawing/2014/main" id="{C13BCEEA-6A47-45AB-BE6D-C2708EA6D501}"/>
              </a:ext>
            </a:extLst>
          </p:cNvPr>
          <p:cNvGrpSpPr/>
          <p:nvPr/>
        </p:nvGrpSpPr>
        <p:grpSpPr>
          <a:xfrm>
            <a:off x="304800" y="3172777"/>
            <a:ext cx="1905000" cy="484823"/>
            <a:chOff x="304800" y="3172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A4DC5A-30AF-4ED7-B6B2-C027615AE42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7FAD822-C9F2-4669-B579-8E21CF79693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59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3F115C-6D77-4B23-BF7F-BEB7A963B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A7651C4F-D6C3-4920-916B-16175217AF22}"/>
              </a:ext>
            </a:extLst>
          </p:cNvPr>
          <p:cNvGrpSpPr/>
          <p:nvPr/>
        </p:nvGrpSpPr>
        <p:grpSpPr>
          <a:xfrm>
            <a:off x="4343400" y="33528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A7B3E01-94E0-4C80-BEB1-2E1931477C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1A2C4C-F107-49FB-BC40-47C51C7FAF42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FDC04C68-51ED-40F4-9312-2C4E4B03C3DD}"/>
              </a:ext>
            </a:extLst>
          </p:cNvPr>
          <p:cNvGrpSpPr/>
          <p:nvPr/>
        </p:nvGrpSpPr>
        <p:grpSpPr>
          <a:xfrm>
            <a:off x="304800" y="3858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819D6-59C1-478F-B3CB-B12929CDDAB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6B3440-B37E-4BEC-9F6F-78227A9047F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05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232BC-DE3F-4779-BC2E-97CA2B9A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58EAF159-3583-4B63-BF5C-CE4A2E8A8F09}"/>
              </a:ext>
            </a:extLst>
          </p:cNvPr>
          <p:cNvGrpSpPr/>
          <p:nvPr/>
        </p:nvGrpSpPr>
        <p:grpSpPr>
          <a:xfrm>
            <a:off x="4343400" y="38862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551707-CAB4-4025-BA8E-44E86D592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9D0685-3FE0-455F-B4B2-64C03198C288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5DA29990-523A-4FD5-AC77-0537D1B29F67}"/>
              </a:ext>
            </a:extLst>
          </p:cNvPr>
          <p:cNvGrpSpPr/>
          <p:nvPr/>
        </p:nvGrpSpPr>
        <p:grpSpPr>
          <a:xfrm>
            <a:off x="304800" y="43919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01F42-57D8-4DD5-B60B-2497FDBE30B6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3AA422-256B-4270-88B6-5F8286B1328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4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35BCA-A9C4-4B13-959D-263FC45A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86A664F9-B8C1-439F-B94B-E8F691C8594A}"/>
              </a:ext>
            </a:extLst>
          </p:cNvPr>
          <p:cNvGrpSpPr/>
          <p:nvPr/>
        </p:nvGrpSpPr>
        <p:grpSpPr>
          <a:xfrm>
            <a:off x="4343400" y="42672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C369F0C-545A-4ADA-B7C0-A0D24E769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0EE4FF-CA67-4DC5-AF11-68AE1EA3CA7B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C64881A4-3340-4222-A0FD-D572C9B2FC06}"/>
              </a:ext>
            </a:extLst>
          </p:cNvPr>
          <p:cNvGrpSpPr/>
          <p:nvPr/>
        </p:nvGrpSpPr>
        <p:grpSpPr>
          <a:xfrm>
            <a:off x="304800" y="5001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4F728A-FD86-492A-A4C9-EAE99C9D9829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667A62-C6A9-4CF9-A46E-8A4101CA4C1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187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50462-3CCF-4F48-B07A-2F344F13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01C2C159-368B-4346-8B1C-1CE77871B0EE}"/>
              </a:ext>
            </a:extLst>
          </p:cNvPr>
          <p:cNvGrpSpPr/>
          <p:nvPr/>
        </p:nvGrpSpPr>
        <p:grpSpPr>
          <a:xfrm>
            <a:off x="4343400" y="4724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1AD2184-C687-4911-B5B6-30E711F3B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227404-FA85-4BE4-9493-F542F9E74219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ED03FD40-F663-46EE-AD6E-0E95DBC9CEED}"/>
              </a:ext>
            </a:extLst>
          </p:cNvPr>
          <p:cNvGrpSpPr/>
          <p:nvPr/>
        </p:nvGrpSpPr>
        <p:grpSpPr>
          <a:xfrm>
            <a:off x="304800" y="54587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6A9945-D9DD-416B-B1CB-75C1AA61274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98861E-42F1-48F7-82E2-3DBF3612A05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115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10619-7609-49BE-889B-692A16E7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92CC3B54-69BD-4BA8-94E2-A016F25F33A6}"/>
              </a:ext>
            </a:extLst>
          </p:cNvPr>
          <p:cNvGrpSpPr/>
          <p:nvPr/>
        </p:nvGrpSpPr>
        <p:grpSpPr>
          <a:xfrm>
            <a:off x="4343400" y="53340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7D8FC1-8B50-4C66-920F-561AE0C80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2542C1-1A05-4652-92B0-EDCCBA3F224D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0BD1B062-1702-493B-A47F-E8B96FA8CD86}"/>
              </a:ext>
            </a:extLst>
          </p:cNvPr>
          <p:cNvGrpSpPr/>
          <p:nvPr/>
        </p:nvGrpSpPr>
        <p:grpSpPr>
          <a:xfrm>
            <a:off x="304800" y="60683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991D88-8005-4E7C-A438-99B0686D598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B1B7AD-6D32-4A7A-BCFF-AD18B464B34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0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E4439-6211-4646-9FD1-1702E662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459A3140-138B-4808-B9E3-EA7750918EDA}"/>
              </a:ext>
            </a:extLst>
          </p:cNvPr>
          <p:cNvGrpSpPr/>
          <p:nvPr/>
        </p:nvGrpSpPr>
        <p:grpSpPr>
          <a:xfrm>
            <a:off x="4343400" y="5867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CB5C66-3F3D-4ADE-A9BB-94375D498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0E75DD-0CA5-4430-9DBE-0E64335FF0B8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!!g1">
            <a:extLst>
              <a:ext uri="{FF2B5EF4-FFF2-40B4-BE49-F238E27FC236}">
                <a16:creationId xmlns:a16="http://schemas.microsoft.com/office/drawing/2014/main" id="{3FE41089-CA41-44EA-9B06-58BA18DAEBCB}"/>
              </a:ext>
            </a:extLst>
          </p:cNvPr>
          <p:cNvSpPr txBox="1"/>
          <p:nvPr/>
        </p:nvSpPr>
        <p:spPr>
          <a:xfrm>
            <a:off x="457200" y="6352223"/>
            <a:ext cx="2057400" cy="408623"/>
          </a:xfrm>
          <a:prstGeom prst="roundRect">
            <a:avLst/>
          </a:prstGeom>
          <a:solidFill>
            <a:srgbClr val="F55D3E"/>
          </a:solidFill>
          <a:ln w="38100">
            <a:solidFill>
              <a:srgbClr val="1415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Resultado es 0!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ADAC5-498C-4AAD-9136-D3278040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7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895600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6600" dirty="0"/>
              <a:t>¿Por qué utilizamos los bits?</a:t>
            </a:r>
          </a:p>
        </p:txBody>
      </p:sp>
    </p:spTree>
    <p:extLst>
      <p:ext uri="{BB962C8B-B14F-4D97-AF65-F5344CB8AC3E}">
        <p14:creationId xmlns:p14="http://schemas.microsoft.com/office/powerpoint/2010/main" val="17077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DB435A-BD8B-4181-9507-FAEF61694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5B350-568B-48B1-8650-45096DCFE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2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892122-9765-44D1-8B8F-FB798614D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86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Hexadecimal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Hexadecimal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E89A-2E28-43DB-B51D-48DF77B12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93" y="1295400"/>
            <a:ext cx="11582400" cy="5197475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En un sistema hexadecimal, cada dígito puede representar 16 distintos valores. Para esto se utilizan los números del 0</a:t>
            </a:r>
            <a:r>
              <a:rPr lang="es-MX" dirty="0">
                <a:sym typeface="Wingdings" panose="05000000000000000000" pitchFamily="2" charset="2"/>
              </a:rPr>
              <a:t>  </a:t>
            </a:r>
            <a:r>
              <a:rPr lang="es-MX" dirty="0"/>
              <a:t>9, y posteriormente las letras A </a:t>
            </a:r>
            <a:r>
              <a:rPr lang="es-MX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F.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BE2E5-603F-4D99-8A64-6E06CF328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9" t="2787" r="1925" b="50444"/>
          <a:stretch/>
        </p:blipFill>
        <p:spPr>
          <a:xfrm>
            <a:off x="1524000" y="3429000"/>
            <a:ext cx="3429001" cy="1871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242F6-CFEE-4990-AB24-F7A5EFEFD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" t="51461" r="2819" b="2831"/>
          <a:stretch/>
        </p:blipFill>
        <p:spPr>
          <a:xfrm>
            <a:off x="7239000" y="3445043"/>
            <a:ext cx="3429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81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¿En donde usamos el hexadecimal?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D02A-270F-4E50-A80C-04645E118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79"/>
          <a:stretch/>
        </p:blipFill>
        <p:spPr>
          <a:xfrm>
            <a:off x="533400" y="3581400"/>
            <a:ext cx="4661036" cy="220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4E80CE-716B-48D1-8F69-DA893BB0F05F}"/>
              </a:ext>
            </a:extLst>
          </p:cNvPr>
          <p:cNvSpPr/>
          <p:nvPr/>
        </p:nvSpPr>
        <p:spPr>
          <a:xfrm>
            <a:off x="457200" y="1295400"/>
            <a:ext cx="4495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ym typeface="Wingdings" panose="05000000000000000000" pitchFamily="2" charset="2"/>
              </a:rPr>
              <a:t>Al representar colores en formato RGB se utiliza hexadecimal para cada valor.</a:t>
            </a:r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E7A8F4-6984-4573-8F74-0629E6EFF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r="57515"/>
          <a:stretch/>
        </p:blipFill>
        <p:spPr>
          <a:xfrm>
            <a:off x="7848600" y="2173308"/>
            <a:ext cx="2209800" cy="4562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681DB-5FF2-4EDB-B479-9B0CAE30EB13}"/>
              </a:ext>
            </a:extLst>
          </p:cNvPr>
          <p:cNvSpPr/>
          <p:nvPr/>
        </p:nvSpPr>
        <p:spPr>
          <a:xfrm>
            <a:off x="5867400" y="1066800"/>
            <a:ext cx="586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ym typeface="Wingdings" panose="05000000000000000000" pitchFamily="2" charset="2"/>
              </a:rPr>
              <a:t>En redes, las direcciones MAC se representan en hexadecimal</a:t>
            </a:r>
            <a:endParaRPr lang="en-US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602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Hexadecimal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En las </a:t>
                </a:r>
                <a:r>
                  <a:rPr lang="en-US" dirty="0" err="1"/>
                  <a:t>ciencias</a:t>
                </a:r>
                <a:r>
                  <a:rPr lang="en-US" dirty="0"/>
                  <a:t> </a:t>
                </a:r>
                <a:r>
                  <a:rPr lang="en-US" dirty="0" err="1"/>
                  <a:t>computacionales</a:t>
                </a:r>
                <a:r>
                  <a:rPr lang="en-US" dirty="0"/>
                  <a:t>, la base hexadecimal la </a:t>
                </a:r>
                <a:r>
                  <a:rPr lang="en-US" dirty="0" err="1"/>
                  <a:t>vemos</a:t>
                </a:r>
                <a:r>
                  <a:rPr lang="en-US" dirty="0"/>
                  <a:t> </a:t>
                </a:r>
                <a:r>
                  <a:rPr lang="en-US" dirty="0" err="1"/>
                  <a:t>representada</a:t>
                </a:r>
                <a:r>
                  <a:rPr lang="en-US" dirty="0"/>
                  <a:t> con el </a:t>
                </a:r>
                <a:r>
                  <a:rPr lang="en-US" dirty="0" err="1"/>
                  <a:t>prefijo</a:t>
                </a:r>
                <a:r>
                  <a:rPr lang="en-US" dirty="0"/>
                  <a:t> “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</a:t>
                </a:r>
                <a:r>
                  <a:rPr lang="en-US" dirty="0"/>
                  <a:t>”.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0xF3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0x6A23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0x1745</a:t>
                </a:r>
              </a:p>
              <a:p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 err="1">
                    <a:sym typeface="Wingdings" panose="05000000000000000000" pitchFamily="2" charset="2"/>
                  </a:rPr>
                  <a:t>Otra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representación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utilizada</a:t>
                </a:r>
                <a:r>
                  <a:rPr lang="en-US" dirty="0">
                    <a:sym typeface="Wingdings" panose="05000000000000000000" pitchFamily="2" charset="2"/>
                  </a:rPr>
                  <a:t> es </a:t>
                </a:r>
                <a:r>
                  <a:rPr lang="en-US" dirty="0" err="1">
                    <a:sym typeface="Wingdings" panose="05000000000000000000" pitchFamily="2" charset="2"/>
                  </a:rPr>
                  <a:t>indicar</a:t>
                </a:r>
                <a:r>
                  <a:rPr lang="en-US" dirty="0">
                    <a:sym typeface="Wingdings" panose="05000000000000000000" pitchFamily="2" charset="2"/>
                  </a:rPr>
                  <a:t> la base: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1745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  <a:blipFill>
                <a:blip r:embed="rId2"/>
                <a:stretch>
                  <a:fillRect l="-110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5556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438FB-0789-42CA-87B5-99C842E3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600"/>
            <a:ext cx="12192000" cy="6264275"/>
          </a:xfrm>
        </p:spPr>
        <p:txBody>
          <a:bodyPr numCol="3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0</a:t>
            </a:r>
          </a:p>
          <a:p>
            <a:pPr marL="0" indent="0">
              <a:buNone/>
            </a:pPr>
            <a:r>
              <a:rPr lang="en-US" sz="3200" dirty="0"/>
              <a:t>1</a:t>
            </a:r>
          </a:p>
          <a:p>
            <a:pPr marL="0" indent="0">
              <a:buNone/>
            </a:pPr>
            <a:r>
              <a:rPr lang="en-US" sz="3200" dirty="0"/>
              <a:t>2</a:t>
            </a:r>
          </a:p>
          <a:p>
            <a:pPr marL="0" indent="0">
              <a:buNone/>
            </a:pPr>
            <a:r>
              <a:rPr lang="en-US" sz="3200" dirty="0"/>
              <a:t>3</a:t>
            </a:r>
          </a:p>
          <a:p>
            <a:pPr marL="0" indent="0">
              <a:buNone/>
            </a:pPr>
            <a:r>
              <a:rPr lang="en-US" sz="3200" dirty="0"/>
              <a:t>4</a:t>
            </a:r>
          </a:p>
          <a:p>
            <a:pPr marL="0" indent="0">
              <a:buNone/>
            </a:pPr>
            <a:r>
              <a:rPr lang="en-US" sz="3200" dirty="0"/>
              <a:t>5</a:t>
            </a:r>
          </a:p>
          <a:p>
            <a:pPr marL="0" indent="0">
              <a:buNone/>
            </a:pPr>
            <a:r>
              <a:rPr lang="en-US" sz="3200" dirty="0"/>
              <a:t>6</a:t>
            </a:r>
          </a:p>
          <a:p>
            <a:pPr marL="0" indent="0">
              <a:buNone/>
            </a:pPr>
            <a:r>
              <a:rPr lang="en-US" sz="3200" dirty="0"/>
              <a:t>7</a:t>
            </a:r>
          </a:p>
          <a:p>
            <a:pPr marL="0" indent="0">
              <a:buNone/>
            </a:pPr>
            <a:r>
              <a:rPr lang="en-US" sz="3200" dirty="0"/>
              <a:t>8</a:t>
            </a:r>
          </a:p>
          <a:p>
            <a:pPr marL="0" indent="0">
              <a:buNone/>
            </a:pPr>
            <a:r>
              <a:rPr lang="en-US" sz="3200" dirty="0"/>
              <a:t>9</a:t>
            </a:r>
          </a:p>
          <a:p>
            <a:pPr marL="0" indent="0">
              <a:buNone/>
            </a:pPr>
            <a:r>
              <a:rPr lang="en-US" sz="3200" dirty="0"/>
              <a:t>A</a:t>
            </a:r>
          </a:p>
          <a:p>
            <a:pPr marL="0" indent="0">
              <a:buNone/>
            </a:pPr>
            <a:r>
              <a:rPr lang="en-US" sz="3200" dirty="0"/>
              <a:t>B</a:t>
            </a:r>
          </a:p>
          <a:p>
            <a:pPr marL="0" indent="0">
              <a:buNone/>
            </a:pPr>
            <a:r>
              <a:rPr lang="en-US" sz="3200" dirty="0"/>
              <a:t>C</a:t>
            </a:r>
          </a:p>
          <a:p>
            <a:pPr marL="0" indent="0">
              <a:buNone/>
            </a:pPr>
            <a:r>
              <a:rPr lang="en-US" sz="3200" dirty="0"/>
              <a:t>D</a:t>
            </a:r>
          </a:p>
          <a:p>
            <a:pPr marL="0" indent="0">
              <a:buNone/>
            </a:pPr>
            <a:r>
              <a:rPr lang="en-US" sz="3200" dirty="0"/>
              <a:t>E</a:t>
            </a:r>
          </a:p>
          <a:p>
            <a:pPr marL="0" indent="0">
              <a:buNone/>
            </a:pPr>
            <a:r>
              <a:rPr lang="en-US" sz="3200" dirty="0"/>
              <a:t>F  </a:t>
            </a:r>
            <a:r>
              <a:rPr lang="en-US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 M</a:t>
            </a:r>
            <a:r>
              <a:rPr lang="es-MX" sz="1900" b="1" dirty="0" err="1">
                <a:solidFill>
                  <a:srgbClr val="F55D3E"/>
                </a:solidFill>
                <a:sym typeface="Wingdings" panose="05000000000000000000" pitchFamily="2" charset="2"/>
              </a:rPr>
              <a:t>áximo</a:t>
            </a:r>
            <a:r>
              <a:rPr lang="es-MX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 valor 1 dígito</a:t>
            </a:r>
            <a:endParaRPr lang="en-US" sz="3200" b="1" dirty="0">
              <a:solidFill>
                <a:srgbClr val="F55D3E"/>
              </a:solidFill>
            </a:endParaRPr>
          </a:p>
          <a:p>
            <a:pPr marL="0" indent="0">
              <a:buNone/>
            </a:pPr>
            <a:r>
              <a:rPr lang="en-US" sz="3200" dirty="0"/>
              <a:t>10</a:t>
            </a:r>
          </a:p>
          <a:p>
            <a:pPr marL="0" indent="0">
              <a:buNone/>
            </a:pPr>
            <a:r>
              <a:rPr lang="en-US" sz="3200" dirty="0"/>
              <a:t>11</a:t>
            </a:r>
          </a:p>
          <a:p>
            <a:pPr marL="0" indent="0">
              <a:buNone/>
            </a:pPr>
            <a:r>
              <a:rPr lang="en-US" sz="3200" dirty="0"/>
              <a:t>12</a:t>
            </a:r>
          </a:p>
          <a:p>
            <a:pPr marL="0" indent="0">
              <a:buNone/>
            </a:pPr>
            <a:r>
              <a:rPr lang="en-US" sz="3200" dirty="0"/>
              <a:t>13</a:t>
            </a:r>
          </a:p>
          <a:p>
            <a:pPr marL="0" indent="0">
              <a:buNone/>
            </a:pPr>
            <a:r>
              <a:rPr lang="en-US" sz="3200" dirty="0"/>
              <a:t>14</a:t>
            </a:r>
          </a:p>
          <a:p>
            <a:pPr marL="0" indent="0">
              <a:buNone/>
            </a:pPr>
            <a:r>
              <a:rPr lang="en-US" sz="3200" dirty="0"/>
              <a:t>15</a:t>
            </a:r>
          </a:p>
          <a:p>
            <a:pPr marL="0" indent="0">
              <a:buNone/>
            </a:pPr>
            <a:r>
              <a:rPr lang="en-US" sz="3200" dirty="0"/>
              <a:t>16</a:t>
            </a:r>
          </a:p>
          <a:p>
            <a:pPr marL="0" indent="0">
              <a:buNone/>
            </a:pPr>
            <a:r>
              <a:rPr lang="en-US" sz="3200" dirty="0"/>
              <a:t>17</a:t>
            </a:r>
          </a:p>
          <a:p>
            <a:pPr marL="0" indent="0">
              <a:buNone/>
            </a:pPr>
            <a:r>
              <a:rPr lang="en-US" sz="3200" dirty="0"/>
              <a:t>18</a:t>
            </a:r>
          </a:p>
          <a:p>
            <a:pPr marL="0" indent="0">
              <a:buNone/>
            </a:pPr>
            <a:r>
              <a:rPr lang="en-US" sz="3200" dirty="0"/>
              <a:t>19</a:t>
            </a:r>
          </a:p>
          <a:p>
            <a:pPr marL="0" indent="0">
              <a:buNone/>
            </a:pPr>
            <a:r>
              <a:rPr lang="en-US" sz="3200" dirty="0"/>
              <a:t>1A</a:t>
            </a:r>
          </a:p>
          <a:p>
            <a:pPr marL="0" indent="0">
              <a:buNone/>
            </a:pPr>
            <a:r>
              <a:rPr lang="en-US" sz="3200" dirty="0"/>
              <a:t>1B</a:t>
            </a:r>
          </a:p>
          <a:p>
            <a:pPr marL="0" indent="0">
              <a:buNone/>
            </a:pPr>
            <a:r>
              <a:rPr lang="en-US" sz="3200" dirty="0"/>
              <a:t>1C</a:t>
            </a:r>
          </a:p>
          <a:p>
            <a:pPr marL="0" indent="0">
              <a:buNone/>
            </a:pPr>
            <a:r>
              <a:rPr lang="en-US" sz="3200" dirty="0"/>
              <a:t>1D</a:t>
            </a:r>
          </a:p>
          <a:p>
            <a:pPr marL="0" indent="0">
              <a:buNone/>
            </a:pPr>
            <a:r>
              <a:rPr lang="en-US" sz="3200" dirty="0"/>
              <a:t>1E</a:t>
            </a:r>
          </a:p>
          <a:p>
            <a:pPr marL="0" indent="0">
              <a:buNone/>
            </a:pPr>
            <a:r>
              <a:rPr lang="en-US" sz="3200" dirty="0"/>
              <a:t>1F</a:t>
            </a:r>
          </a:p>
          <a:p>
            <a:pPr marL="0" indent="0">
              <a:buNone/>
            </a:pPr>
            <a:r>
              <a:rPr lang="en-US" sz="3200" dirty="0"/>
              <a:t>20</a:t>
            </a:r>
          </a:p>
          <a:p>
            <a:pPr marL="0" indent="0"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/>
              <a:t>FE</a:t>
            </a:r>
          </a:p>
          <a:p>
            <a:pPr marL="0" indent="0">
              <a:buNone/>
            </a:pPr>
            <a:r>
              <a:rPr lang="en-US" sz="3200" dirty="0"/>
              <a:t>FF </a:t>
            </a:r>
            <a:r>
              <a:rPr lang="en-US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 M</a:t>
            </a:r>
            <a:r>
              <a:rPr lang="es-MX" sz="1700" b="1" dirty="0" err="1">
                <a:solidFill>
                  <a:srgbClr val="F55D3E"/>
                </a:solidFill>
                <a:sym typeface="Wingdings" panose="05000000000000000000" pitchFamily="2" charset="2"/>
              </a:rPr>
              <a:t>áximo</a:t>
            </a:r>
            <a:r>
              <a:rPr lang="es-MX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 valor 2 dígitos</a:t>
            </a:r>
          </a:p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100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100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606D7-CE0F-433A-9E96-5351B4BAE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8D35-7AFF-4972-99E8-0FE399483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2222"/>
          <a:stretch/>
        </p:blipFill>
        <p:spPr>
          <a:xfrm>
            <a:off x="0" y="16002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C7D60-5EEC-46B5-88D6-C3029A239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76" b="26669"/>
          <a:stretch/>
        </p:blipFill>
        <p:spPr>
          <a:xfrm>
            <a:off x="0" y="2667000"/>
            <a:ext cx="121920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97C1A-8275-4F36-A9EB-1ADF37E7D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30" b="6670"/>
          <a:stretch/>
        </p:blipFill>
        <p:spPr>
          <a:xfrm>
            <a:off x="12834" y="5257800"/>
            <a:ext cx="1219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8136F-6C16-4DF1-B4D9-029B40002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21657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8F83A-7E89-402D-B080-12438A3D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23333"/>
          <a:stretch/>
        </p:blipFill>
        <p:spPr>
          <a:xfrm>
            <a:off x="0" y="2895600"/>
            <a:ext cx="121920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B5EB4-DBF6-4030-9184-3E08BA8E9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7"/>
          <a:stretch/>
        </p:blipFill>
        <p:spPr>
          <a:xfrm>
            <a:off x="0" y="5257800"/>
            <a:ext cx="1219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Práctica Individual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3254F-4249-4D23-AD71-F51A5B7FB0DE}"/>
              </a:ext>
            </a:extLst>
          </p:cNvPr>
          <p:cNvSpPr/>
          <p:nvPr/>
        </p:nvSpPr>
        <p:spPr>
          <a:xfrm>
            <a:off x="381000" y="1075861"/>
            <a:ext cx="929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https://flippybitandtheattackofthehexadecimalsfrombase16.com/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69D29-5151-43A9-A8BA-18EA24AF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39" y="1828800"/>
            <a:ext cx="2866930" cy="4670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D147C-131D-47F7-AB2E-056FD5C8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50146"/>
            <a:ext cx="2404756" cy="2404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E539BF-AC1E-49A4-8658-F1C10DB0F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837" y="2743200"/>
            <a:ext cx="9525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32F53-00AD-4C8D-85E5-70F00E6A3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977" y="2686050"/>
            <a:ext cx="106680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9BE710-024B-4007-BCBC-A89E7878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050147"/>
            <a:ext cx="2404755" cy="24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0404A8-AF4B-4953-8B8E-4A7771886C16}"/>
              </a:ext>
            </a:extLst>
          </p:cNvPr>
          <p:cNvSpPr/>
          <p:nvPr/>
        </p:nvSpPr>
        <p:spPr>
          <a:xfrm>
            <a:off x="2394123" y="2304114"/>
            <a:ext cx="9797877" cy="23636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Es más fácil trabajar con 2 posibles valores que con 3, 4, 5… 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396D5-6813-4969-A12B-D30A174D15AC}"/>
              </a:ext>
            </a:extLst>
          </p:cNvPr>
          <p:cNvSpPr/>
          <p:nvPr/>
        </p:nvSpPr>
        <p:spPr>
          <a:xfrm>
            <a:off x="2419865" y="4667801"/>
            <a:ext cx="9772135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almacenamiento y procesamiento en binario es muy confiable</a:t>
            </a:r>
            <a:endParaRPr lang="en-US" sz="40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  <a:p>
            <a:pPr algn="ctr"/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E2D59-EF69-4466-8ED7-37732407C944}"/>
              </a:ext>
            </a:extLst>
          </p:cNvPr>
          <p:cNvSpPr/>
          <p:nvPr/>
        </p:nvSpPr>
        <p:spPr>
          <a:xfrm>
            <a:off x="2438400" y="41"/>
            <a:ext cx="9753599" cy="2304073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Los transistores manejan dos estados: encendido y apagado</a:t>
            </a:r>
          </a:p>
          <a:p>
            <a:pPr algn="ctr"/>
            <a:endParaRPr lang="en-US" sz="4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20583E-1861-4C89-87D4-211B2A6B4AD2}"/>
              </a:ext>
            </a:extLst>
          </p:cNvPr>
          <p:cNvSpPr/>
          <p:nvPr/>
        </p:nvSpPr>
        <p:spPr>
          <a:xfrm>
            <a:off x="-12358" y="-10187"/>
            <a:ext cx="2463114" cy="2323555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1</a:t>
            </a:r>
            <a:endParaRPr lang="en-US" sz="15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D8387-9D98-4C33-90FB-59B6B03B6650}"/>
              </a:ext>
            </a:extLst>
          </p:cNvPr>
          <p:cNvSpPr/>
          <p:nvPr/>
        </p:nvSpPr>
        <p:spPr>
          <a:xfrm>
            <a:off x="-6350" y="2304114"/>
            <a:ext cx="2438400" cy="23440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2</a:t>
            </a:r>
            <a:endParaRPr lang="en-US" sz="15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81796-30AE-4F2F-ABFD-A2B6BE809915}"/>
              </a:ext>
            </a:extLst>
          </p:cNvPr>
          <p:cNvSpPr/>
          <p:nvPr/>
        </p:nvSpPr>
        <p:spPr>
          <a:xfrm>
            <a:off x="1" y="4643087"/>
            <a:ext cx="2419864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3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5163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212738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A993D926-68F9-4366-9FA1-0825C32E5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5632" y="228600"/>
            <a:ext cx="11180736" cy="62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siguiente tabla contiene los voltajes leídos de un sector de un disco duro. 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1.75V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1.76V hasta 3.5V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7DDEBC-6068-4233-9BD8-2DAFBD1B1CAC}"/>
              </a:ext>
            </a:extLst>
          </p:cNvPr>
          <p:cNvGrpSpPr/>
          <p:nvPr/>
        </p:nvGrpSpPr>
        <p:grpSpPr>
          <a:xfrm>
            <a:off x="6477000" y="2057400"/>
            <a:ext cx="5091723" cy="3780502"/>
            <a:chOff x="466023" y="1676400"/>
            <a:chExt cx="3724977" cy="274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BC5AC8-6CA9-41A9-8F6F-C9C2DFFEF180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2D0FD4-E01E-4570-8A18-FFF6E3E74608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5AF826-1E80-4EAF-BF5E-13E538749DEA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3F12D1-96A3-4C25-A2A4-CA139CBCBC6F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6D92F4-AAF0-423E-A806-EB4614E84E2E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539E98-48E0-4682-B9D0-6E4F3A102C9F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0D51FE-C9F9-41B4-8BB4-5D49D101E531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2E01-8113-48CD-9991-4113F1E4868B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25C91B-7A3C-4FF2-977A-E6E4D9E7A148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E5A367-4236-4903-962A-C0BDEE7F36D0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51E147-2CE1-4243-B821-4F01B1FE19EB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C2A8C3-6AD1-45DA-9630-4CE83B7E26A9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1590</Words>
  <Application>Microsoft Office PowerPoint</Application>
  <PresentationFormat>Widescreen</PresentationFormat>
  <Paragraphs>520</Paragraphs>
  <Slides>70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Rubik</vt:lpstr>
      <vt:lpstr>Cambria Math</vt:lpstr>
      <vt:lpstr>Calibri</vt:lpstr>
      <vt:lpstr>Rokkitt</vt:lpstr>
      <vt:lpstr>Cascadia Code</vt:lpstr>
      <vt:lpstr>Courier New</vt:lpstr>
      <vt:lpstr>72</vt:lpstr>
      <vt:lpstr>Arial</vt:lpstr>
      <vt:lpstr>Office Theme</vt:lpstr>
      <vt:lpstr>Módulo 2</vt:lpstr>
      <vt:lpstr>¿Qué lenguaje hablan las computadoras?</vt:lpstr>
      <vt:lpstr>PowerPoint Presentation</vt:lpstr>
      <vt:lpstr>Bits</vt:lpstr>
      <vt:lpstr>Binary digIT</vt:lpstr>
      <vt:lpstr>Binary digIT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Bits y Bytes</vt:lpstr>
      <vt:lpstr>Byte</vt:lpstr>
      <vt:lpstr>Velocidades de Internet</vt:lpstr>
      <vt:lpstr>PowerPoint Presentation</vt:lpstr>
      <vt:lpstr>PowerPoint Presentation</vt:lpstr>
      <vt:lpstr>PowerPoint Presentation</vt:lpstr>
      <vt:lpstr>PowerPoint Presentation</vt:lpstr>
      <vt:lpstr>Velocidades de Internet</vt:lpstr>
      <vt:lpstr>PowerPoint Presentation</vt:lpstr>
      <vt:lpstr>Caracteres</vt:lpstr>
      <vt:lpstr>Caracteres</vt:lpstr>
      <vt:lpstr>Caracteres alfabéticos</vt:lpstr>
      <vt:lpstr>Caracteres Numéricos</vt:lpstr>
      <vt:lpstr>Caracteres Especiales</vt:lpstr>
      <vt:lpstr>Caracteres de Control</vt:lpstr>
      <vt:lpstr> Caracteres gráficos </vt:lpstr>
      <vt:lpstr>Character Map</vt:lpstr>
      <vt:lpstr>Codificación</vt:lpstr>
      <vt:lpstr>Codificación de Información</vt:lpstr>
      <vt:lpstr>Codificación</vt:lpstr>
      <vt:lpstr>Otra forma…</vt:lpstr>
      <vt:lpstr>Ejemplo</vt:lpstr>
      <vt:lpstr>Sistema Decimal</vt:lpstr>
      <vt:lpstr>Sistema Decimal</vt:lpstr>
      <vt:lpstr>Sistema Decimal</vt:lpstr>
      <vt:lpstr>PowerPoint Presentation</vt:lpstr>
      <vt:lpstr>Sistema Binario</vt:lpstr>
      <vt:lpstr>Sistema Binario</vt:lpstr>
      <vt:lpstr>Sistema Binario</vt:lpstr>
      <vt:lpstr>PowerPoint Presentation</vt:lpstr>
      <vt:lpstr>Conversiones de Binario a Decimal</vt:lpstr>
      <vt:lpstr>PowerPoint Presentation</vt:lpstr>
      <vt:lpstr>PowerPoint Presentation</vt:lpstr>
      <vt:lpstr>Conversiones de Decimal a Binario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Sistema Hexadecimal</vt:lpstr>
      <vt:lpstr>Sistema Hexadecimal</vt:lpstr>
      <vt:lpstr>¿En donde usamos el hexadecimal?</vt:lpstr>
      <vt:lpstr>Sistema Hexadecimal</vt:lpstr>
      <vt:lpstr>PowerPoint Presentation</vt:lpstr>
      <vt:lpstr>PowerPoint Presentation</vt:lpstr>
      <vt:lpstr>PowerPoint Presentation</vt:lpstr>
      <vt:lpstr>Práctica Individual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Eduardo Acosta Ramos</cp:lastModifiedBy>
  <cp:revision>115</cp:revision>
  <dcterms:created xsi:type="dcterms:W3CDTF">2020-08-26T01:11:27Z</dcterms:created>
  <dcterms:modified xsi:type="dcterms:W3CDTF">2021-08-27T12:49:30Z</dcterms:modified>
</cp:coreProperties>
</file>